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84" r:id="rId2"/>
    <p:sldId id="266" r:id="rId3"/>
    <p:sldId id="268" r:id="rId4"/>
    <p:sldId id="269" r:id="rId5"/>
    <p:sldId id="270" r:id="rId6"/>
    <p:sldId id="262" r:id="rId7"/>
    <p:sldId id="263" r:id="rId8"/>
    <p:sldId id="279" r:id="rId9"/>
    <p:sldId id="280" r:id="rId10"/>
    <p:sldId id="281" r:id="rId11"/>
    <p:sldId id="282" r:id="rId12"/>
    <p:sldId id="277" r:id="rId13"/>
    <p:sldId id="290" r:id="rId14"/>
    <p:sldId id="292" r:id="rId15"/>
    <p:sldId id="291" r:id="rId16"/>
    <p:sldId id="293" r:id="rId17"/>
    <p:sldId id="283" r:id="rId18"/>
    <p:sldId id="264" r:id="rId19"/>
    <p:sldId id="265" r:id="rId20"/>
    <p:sldId id="276" r:id="rId21"/>
    <p:sldId id="272" r:id="rId22"/>
    <p:sldId id="273" r:id="rId23"/>
    <p:sldId id="274" r:id="rId24"/>
    <p:sldId id="275" r:id="rId25"/>
    <p:sldId id="295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D60093"/>
    <a:srgbClr val="0066FF"/>
    <a:srgbClr val="FF66FF"/>
    <a:srgbClr val="66FF66"/>
    <a:srgbClr val="0DB35C"/>
    <a:srgbClr val="00AFEF"/>
    <a:srgbClr val="8A8A8A"/>
    <a:srgbClr val="2272A1"/>
    <a:srgbClr val="0F6A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253" autoAdjust="0"/>
  </p:normalViewPr>
  <p:slideViewPr>
    <p:cSldViewPr>
      <p:cViewPr varScale="1">
        <p:scale>
          <a:sx n="64" d="100"/>
          <a:sy n="64" d="100"/>
        </p:scale>
        <p:origin x="-1554" y="-96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724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48517-3D16-4C54-B393-BA76BB2F0DFC}" type="datetime8">
              <a:rPr lang="bn-BD" smtClean="0"/>
              <a:t>16 অক্টো. 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bn-BD" smtClean="0"/>
              <a:t>মোঃ সাইফুল ইসলাম। সহকারী শিক্ষক, সোনামুখী উচ্চ বিদ্যালয়।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2265D7-B1A0-4FAC-8F79-C66949E9F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26847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49DF33-56B7-4A0B-9196-A0BF4283C580}" type="datetime8">
              <a:rPr lang="bn-BD" smtClean="0"/>
              <a:t>16 অক্টো. 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bn-BD" smtClean="0"/>
              <a:t>মোঃ সাইফুল ইসলাম। সহকারী শিক্ষক, সোনামুখী উচ্চ বিদ্যালয়।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02092-5362-49A1-8E5D-0E886C98A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232482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প্রথমে</a:t>
            </a:r>
            <a:r>
              <a:rPr lang="bn-BD" baseline="0" dirty="0" smtClean="0"/>
              <a:t> একটা ছবি দেওয়া আছে এ কারণে যে, যেন শিক্ষার্থীরা এ ছবি দেখার </a:t>
            </a:r>
            <a:r>
              <a:rPr lang="bn-BD" baseline="0" smtClean="0"/>
              <a:t>মাধ্যমে এ </a:t>
            </a:r>
            <a:r>
              <a:rPr lang="bn-BD" baseline="0" dirty="0" smtClean="0"/>
              <a:t>পাঠে মনোযোগ দিতে পারে।  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649DF33-56B7-4A0B-9196-A0BF4283C580}" type="datetime8">
              <a:rPr lang="bn-BD" smtClean="0"/>
              <a:t>16 অক্টো. 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bn-BD" smtClean="0"/>
              <a:t>মোঃ সাইফুল ইসলাম। সহকারী শিক্ষক, সোনামুখী উচ্চ বিদ্যালয়।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B102092-5362-49A1-8E5D-0E886C98A1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12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ক্যাপশন</a:t>
            </a:r>
            <a:r>
              <a:rPr lang="bn-BD" baseline="0" dirty="0" smtClean="0"/>
              <a:t> আসার আগে ছবি দেখে উত্তর নেওয়ার  চেষ্টা করতে হবে। </a:t>
            </a:r>
            <a:r>
              <a:rPr lang="bn-BD" sz="1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aroda" pitchFamily="2" charset="0"/>
              </a:rPr>
              <a:t>পণ্যের দোষ গোপন রাখার মাধ্যমে প্রতারণা</a:t>
            </a:r>
            <a:r>
              <a:rPr lang="en-US" sz="1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aroda" pitchFamily="2" charset="0"/>
              </a:rPr>
              <a:t>,</a:t>
            </a:r>
            <a:r>
              <a:rPr lang="bn-BD" sz="1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aroda" pitchFamily="2" charset="0"/>
              </a:rPr>
              <a:t> পাটে পানি দিয়ে ওজন বেশি করার মাধ্যমে প্রতারণা </a:t>
            </a:r>
            <a:r>
              <a:rPr lang="bn-BD" baseline="0" dirty="0" smtClean="0"/>
              <a:t>কিভাবে প্রতারিত হচ্ছে তা বর্ননা করা যেতে পারে।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Saroda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649DF33-56B7-4A0B-9196-A0BF4283C580}" type="datetime8">
              <a:rPr lang="bn-BD" smtClean="0"/>
              <a:t>16 অক্টো. 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bn-BD" smtClean="0"/>
              <a:t>মোঃ সাইফুল ইসলাম। সহকারী শিক্ষক, সোনামুখী উচ্চ বিদ্যালয়।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B102092-5362-49A1-8E5D-0E886C98A17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48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bn-BD" dirty="0" smtClean="0"/>
              <a:t>ছবি</a:t>
            </a:r>
            <a:r>
              <a:rPr lang="bn-BD" baseline="0" dirty="0" smtClean="0"/>
              <a:t> দেখে যেন বুঝতে পারে কি উত্তর হতে পারে এ জন্য এ ছবি দেওয়া। একজনের খাতা অন্যের মাধ্যমে মূল্যায়ন করে নেওয়া যেতে পারে। </a:t>
            </a:r>
            <a:r>
              <a:rPr lang="bn-BD" sz="1200" b="1" spc="50" dirty="0" smtClean="0">
                <a:ln w="11430"/>
                <a:solidFill>
                  <a:schemeClr val="tx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প্রতারণা শব্দের</a:t>
            </a:r>
            <a:r>
              <a:rPr lang="en-US" sz="1200" b="1" spc="50" dirty="0" smtClean="0">
                <a:ln w="11430"/>
                <a:solidFill>
                  <a:schemeClr val="tx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bn-BD" sz="1200" b="1" spc="50" dirty="0" smtClean="0">
                <a:ln w="11430"/>
                <a:solidFill>
                  <a:schemeClr val="tx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অর্থ</a:t>
            </a:r>
            <a:r>
              <a:rPr lang="en-US" sz="1200" b="1" spc="50" dirty="0" smtClean="0">
                <a:ln w="11430"/>
                <a:solidFill>
                  <a:schemeClr val="tx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</a:t>
            </a:r>
            <a:r>
              <a:rPr lang="bn-BD" sz="1100" b="1" dirty="0" smtClean="0">
                <a:solidFill>
                  <a:schemeClr val="tx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ধোঁকা দেওয়া </a:t>
            </a:r>
            <a:r>
              <a:rPr lang="en-US" sz="1100" b="1" dirty="0" smtClean="0">
                <a:solidFill>
                  <a:schemeClr val="tx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,</a:t>
            </a:r>
            <a:r>
              <a:rPr lang="bn-BD" sz="12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সত্য গোপন করা</a:t>
            </a:r>
            <a:r>
              <a:rPr lang="en-US" sz="12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।</a:t>
            </a:r>
            <a:r>
              <a:rPr lang="bn-BD" sz="12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bn-BD" sz="1200" b="1" spc="50" dirty="0" smtClean="0">
                <a:ln w="11430"/>
                <a:solidFill>
                  <a:schemeClr val="tx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পরিভাষায়-</a:t>
            </a:r>
            <a:r>
              <a:rPr lang="bn-IN" sz="1200" b="1" spc="50" dirty="0" smtClean="0">
                <a:ln w="11430"/>
                <a:solidFill>
                  <a:schemeClr val="tx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bn-BD" sz="12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Saroda" pitchFamily="2" charset="0"/>
              </a:rPr>
              <a:t>প্রকৃত অবস্থা গোপন রেখে নিজ স্বার্থ হাসিল করাকে প্রতারণা বলে ।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649DF33-56B7-4A0B-9196-A0BF4283C580}" type="datetime8">
              <a:rPr lang="bn-BD" smtClean="0"/>
              <a:t>16 অক্টো. 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bn-BD" smtClean="0"/>
              <a:t>মোঃ সাইফুল ইসলাম। সহকারী শিক্ষক, সোনামুখী উচ্চ বিদ্যালয়।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B102092-5362-49A1-8E5D-0E886C98A17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618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ক্যাপশন</a:t>
            </a:r>
            <a:r>
              <a:rPr lang="bn-BD" baseline="0" dirty="0" smtClean="0"/>
              <a:t> আসার আগে ছবি দেখে উত্তর নেওয়ার  চেষ্টা করতে হবে। কিভাবে প্রতারিত হচ্ছে তা বর্ননা করা যেতে পারে।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Saroda" pitchFamily="2" charset="0"/>
            </a:endParaRP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649DF33-56B7-4A0B-9196-A0BF4283C580}" type="datetime8">
              <a:rPr lang="bn-BD" smtClean="0"/>
              <a:t>16 অক্টো. 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bn-BD" smtClean="0"/>
              <a:t>মোঃ সাইফুল ইসলাম। সহকারী শিক্ষক, সোনামুখী উচ্চ বিদ্যালয়।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B102092-5362-49A1-8E5D-0E886C98A17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41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ক্যাপশন</a:t>
            </a:r>
            <a:r>
              <a:rPr lang="bn-BD" baseline="0" dirty="0" smtClean="0"/>
              <a:t> আসার আগে ছবি দেখে উত্তর নেওয়ার  চেষ্টা করতে হবে। </a:t>
            </a:r>
            <a:endParaRPr lang="en-US" sz="1200" dirty="0" smtClean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Saroda" pitchFamily="2" charset="0"/>
            </a:endParaRP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649DF33-56B7-4A0B-9196-A0BF4283C580}" type="datetime8">
              <a:rPr lang="bn-BD" smtClean="0"/>
              <a:t>16 অক্টো. 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bn-BD" smtClean="0"/>
              <a:t>মোঃ সাইফুল ইসলাম। সহকারী শিক্ষক, সোনামুখী উচ্চ বিদ্যালয়।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B102092-5362-49A1-8E5D-0E886C98A17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29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নেট ক্যানেক্ট করে এখানে ক্লিক করুণ এ ক্লিক করলে একটা </a:t>
            </a:r>
            <a:r>
              <a:rPr lang="en-US" dirty="0" smtClean="0"/>
              <a:t>browser  </a:t>
            </a:r>
            <a:r>
              <a:rPr lang="bn-BD" dirty="0" smtClean="0"/>
              <a:t>ওপেন হবে। সেখান থেকে বাম পার্শের </a:t>
            </a:r>
            <a:r>
              <a:rPr lang="en-US" dirty="0" smtClean="0"/>
              <a:t>menu </a:t>
            </a:r>
            <a:r>
              <a:rPr lang="bn-BD" dirty="0" smtClean="0"/>
              <a:t>থেকে </a:t>
            </a:r>
            <a:r>
              <a:rPr lang="en-US" dirty="0" smtClean="0"/>
              <a:t>mp4 360p option </a:t>
            </a:r>
            <a:r>
              <a:rPr lang="bn-BD" dirty="0" smtClean="0"/>
              <a:t>এ ক্লিক করলে </a:t>
            </a:r>
            <a:r>
              <a:rPr lang="en-US" dirty="0" smtClean="0"/>
              <a:t>download </a:t>
            </a:r>
            <a:r>
              <a:rPr lang="bn-BD" dirty="0" smtClean="0"/>
              <a:t>হবে। মানুষ</a:t>
            </a:r>
            <a:r>
              <a:rPr lang="bn-BD" baseline="0" dirty="0" smtClean="0"/>
              <a:t> কীভাবে প্রতারিত হয়ে বিদেশ গিয়ে জীবন দিচ্ছে তার বর্ণনা দেওয়া আছে। এখানে কোন প্রশ্ন শিক্ষার্থীদের আছে কি না তা জানতে হবে। 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649DF33-56B7-4A0B-9196-A0BF4283C580}" type="datetime8">
              <a:rPr lang="bn-BD" smtClean="0"/>
              <a:t>16 অক্টো. 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bn-BD" smtClean="0"/>
              <a:t>মোঃ সাইফুল ইসলাম। সহকারী শিক্ষক, সোনামুখী উচ্চ বিদ্যালয়।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B102092-5362-49A1-8E5D-0E886C98A17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6731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ছবি</a:t>
            </a:r>
            <a:r>
              <a:rPr lang="bn-BD" baseline="0" dirty="0" smtClean="0"/>
              <a:t> দেখে যেন বুঝতে পারে কি উত্তর হতে পারে এ জন্য এ ছবি দেওয়া। একজনের খাতা অন্যের মাধ্যমে মূল্যায়ন করে নেওয়া যেতে পারে। প্রতারণার হাত থেকে বাঁচার </a:t>
            </a:r>
            <a:r>
              <a:rPr lang="bn-BD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কয়েকটি</a:t>
            </a:r>
            <a:r>
              <a:rPr lang="bn-BD" sz="1200" baseline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উপায়ের নাম আসবে । তা থেকে কয়েকটি উপস্থাপন করা যেতে পারে। যেমন-সচেতনতা বৃদ্ধি,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649DF33-56B7-4A0B-9196-A0BF4283C580}" type="datetime8">
              <a:rPr lang="bn-BD" smtClean="0"/>
              <a:t>16 অক্টো. 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bn-BD" smtClean="0"/>
              <a:t>মোঃ সাইফুল ইসলাম। সহকারী শিক্ষক, সোনামুখী উচ্চ বিদ্যালয়।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B102092-5362-49A1-8E5D-0E886C98A17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616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/>
              <a:t>শিক্ষার্থীদের দ্বারা হাদিসটি পাঠ  করে নেওয়ার চেষ্টা করতে হবে । পরে শিক্ষক সুন্দর  করে হাদিসটি পাঠ করে শুনাবেন।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649DF33-56B7-4A0B-9196-A0BF4283C580}" type="datetime8">
              <a:rPr lang="bn-BD" smtClean="0"/>
              <a:t>16 অক্টো. 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bn-BD" smtClean="0"/>
              <a:t>মোঃ সাইফুল ইসলাম। সহকারী শিক্ষক, সোনামুখী উচ্চ বিদ্যালয়।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B102092-5362-49A1-8E5D-0E886C98A17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303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কুরআনের</a:t>
            </a:r>
            <a:r>
              <a:rPr lang="bn-BD" baseline="0" dirty="0" smtClean="0"/>
              <a:t> আয়াত শিক্ষার্থীদের দ্বারা তেলাওয়াত করে নেওয়ার চেষ্টা করতে হবে । পরে শিক্ষক শুদ্ধ  করে তেলাওয়াত করবেন। 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649DF33-56B7-4A0B-9196-A0BF4283C580}" type="datetime8">
              <a:rPr lang="bn-BD" smtClean="0"/>
              <a:t>16 অক্টো. 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bn-BD" smtClean="0"/>
              <a:t>মোঃ সাইফুল ইসলাম। সহকারী শিক্ষক, সোনামুখী উচ্চ বিদ্যালয়।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B102092-5362-49A1-8E5D-0E886C98A17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373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কুরআনের</a:t>
            </a:r>
            <a:r>
              <a:rPr lang="bn-BD" baseline="0" dirty="0" smtClean="0"/>
              <a:t> আয়াত শিক্ষার্থীদের দ্বারা তেলাওয়াত করে নেওয়ার চেষ্টা করতে হবে । পরে শিক্ষক শুদ্ধ  করে তেলাওয়াত করবেন। </a:t>
            </a:r>
            <a:endParaRPr lang="en-US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649DF33-56B7-4A0B-9196-A0BF4283C580}" type="datetime8">
              <a:rPr lang="bn-BD" smtClean="0"/>
              <a:t>16 অক্টো. 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bn-BD" smtClean="0"/>
              <a:t>মোঃ সাইফুল ইসলাম। সহকারী শিক্ষক, সোনামুখী উচ্চ বিদ্যালয়।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B102092-5362-49A1-8E5D-0E886C98A17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939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দলে</a:t>
            </a:r>
            <a:r>
              <a:rPr lang="bn-BD" baseline="0" dirty="0" smtClean="0"/>
              <a:t> ভাগ করার ক্ষেত্রে আমার পরামর্শ ক্লাশ শুরুর আগে এটা করতে হবে এবং একজন দলনেতা নিযুক্ত করতে হবে। সেক্ষেত্রে প্রতি দলে সমান সংখ্যক শিক্ষার্থী রাখতে হবে এবং জোড় হতে হবে । যেমন ৪,৬,৮ ১০ জন। </a:t>
            </a:r>
            <a:r>
              <a:rPr lang="bn-BD" dirty="0" smtClean="0"/>
              <a:t>কাজ শেষে</a:t>
            </a:r>
            <a:r>
              <a:rPr lang="bn-BD" baseline="0" dirty="0" smtClean="0"/>
              <a:t> শিক্ষার্থীদের দ্বারা মূল্যায়ন </a:t>
            </a:r>
            <a:r>
              <a:rPr lang="bn-BD" baseline="0" smtClean="0"/>
              <a:t>করে নেওয়া যেতে পারে খাতা </a:t>
            </a:r>
            <a:r>
              <a:rPr lang="bn-BD" baseline="0" dirty="0" smtClean="0"/>
              <a:t>পরিবর্তনের মাধ্যমে । উত্তর যেমন হতে –মানুষের কিডনী নষ্ট হচ্ছে, ক্যান্সার হচ্ছে, সামাজিক বিশৃঙখলা সৃষ্টি হতে পারে।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649DF33-56B7-4A0B-9196-A0BF4283C580}" type="datetime8">
              <a:rPr lang="bn-BD" smtClean="0"/>
              <a:t>16 অক্টো. 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bn-BD" smtClean="0"/>
              <a:t>মোঃ সাইফুল ইসলাম। সহকারী শিক্ষক, সোনামুখী উচ্চ বিদ্যালয়।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B102092-5362-49A1-8E5D-0E886C98A17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885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সম্মানিত</a:t>
            </a:r>
            <a:r>
              <a:rPr lang="bn-BD" baseline="0" dirty="0" smtClean="0"/>
              <a:t> শিক্ষকমন্ডলী আপনারা ইচ্ছে করলে এই </a:t>
            </a:r>
            <a:r>
              <a:rPr lang="en-US" baseline="0" dirty="0" smtClean="0"/>
              <a:t>slide </a:t>
            </a:r>
            <a:r>
              <a:rPr lang="bn-BD" baseline="0" dirty="0" smtClean="0"/>
              <a:t>টি </a:t>
            </a:r>
            <a:r>
              <a:rPr lang="en-US" baseline="0" dirty="0" smtClean="0"/>
              <a:t>Hide </a:t>
            </a:r>
            <a:r>
              <a:rPr lang="bn-BD" baseline="0" dirty="0" smtClean="0"/>
              <a:t>করে রাখতে পারবেন। </a:t>
            </a:r>
            <a:r>
              <a:rPr lang="en-US" baseline="0" dirty="0" smtClean="0"/>
              <a:t>Hide </a:t>
            </a:r>
            <a:r>
              <a:rPr lang="bn-BD" baseline="0" dirty="0" smtClean="0"/>
              <a:t>করার পদ্ধতি হলো রিবন বার এর </a:t>
            </a:r>
            <a:r>
              <a:rPr lang="en-US" baseline="0" dirty="0" smtClean="0"/>
              <a:t>Slide Show </a:t>
            </a:r>
            <a:r>
              <a:rPr lang="bn-BD" baseline="0" dirty="0" smtClean="0"/>
              <a:t>তে ক্লিক করে </a:t>
            </a:r>
            <a:r>
              <a:rPr lang="en-US" baseline="0" dirty="0" smtClean="0"/>
              <a:t>Hide Slide </a:t>
            </a:r>
            <a:r>
              <a:rPr lang="bn-BD" baseline="0" dirty="0" smtClean="0"/>
              <a:t>এর উপর ক্লিক করলে </a:t>
            </a:r>
            <a:r>
              <a:rPr lang="en-US" baseline="0" dirty="0" smtClean="0"/>
              <a:t>hide </a:t>
            </a:r>
            <a:r>
              <a:rPr lang="bn-BD" baseline="0" dirty="0" smtClean="0"/>
              <a:t> হয়ে যাবে। এক্ষেত্রে </a:t>
            </a:r>
            <a:r>
              <a:rPr lang="en-US" baseline="0" dirty="0" smtClean="0"/>
              <a:t>f5 </a:t>
            </a:r>
            <a:r>
              <a:rPr lang="bn-BD" baseline="0" dirty="0" smtClean="0"/>
              <a:t>চেপে </a:t>
            </a:r>
            <a:r>
              <a:rPr lang="en-US" baseline="0" dirty="0" smtClean="0"/>
              <a:t>Slide Show </a:t>
            </a:r>
            <a:r>
              <a:rPr lang="bn-BD" baseline="0" dirty="0" smtClean="0"/>
              <a:t>করলে </a:t>
            </a:r>
            <a:r>
              <a:rPr lang="en-US" baseline="0" dirty="0" smtClean="0"/>
              <a:t>Hide </a:t>
            </a:r>
            <a:r>
              <a:rPr lang="bn-BD" baseline="0" dirty="0" smtClean="0"/>
              <a:t>করা </a:t>
            </a:r>
            <a:r>
              <a:rPr lang="en-US" baseline="0" dirty="0" smtClean="0"/>
              <a:t>page </a:t>
            </a:r>
            <a:r>
              <a:rPr lang="bn-BD" baseline="0" dirty="0" smtClean="0"/>
              <a:t>আর দেখা যাবে না।  </a:t>
            </a:r>
            <a:endParaRPr lang="en-US" dirty="0" smtClean="0"/>
          </a:p>
          <a:p>
            <a:endParaRPr lang="en-US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649DF33-56B7-4A0B-9196-A0BF4283C580}" type="datetime8">
              <a:rPr lang="bn-BD" smtClean="0"/>
              <a:t>16 অক্টো. 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bn-BD" smtClean="0"/>
              <a:t>মোঃ সাইফুল ইসলাম। সহকারী শিক্ষক, সোনামুখী উচ্চ বিদ্যালয়।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B102092-5362-49A1-8E5D-0E886C98A1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798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শিক্ষার্থীদের</a:t>
            </a:r>
            <a:r>
              <a:rPr lang="bn-BD" baseline="0" dirty="0" smtClean="0"/>
              <a:t>  দ্বারা মাউস ক্লিক করে নেওয়ার মাধ্যমে উত্তর নেওয়ার চেষ্টা করতে হবে।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649DF33-56B7-4A0B-9196-A0BF4283C580}" type="datetime8">
              <a:rPr lang="bn-BD" smtClean="0"/>
              <a:t>16 অক্টো. 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bn-BD" smtClean="0"/>
              <a:t>মোঃ সাইফুল ইসলাম। সহকারী শিক্ষক, সোনামুখী উচ্চ বিদ্যালয়।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B102092-5362-49A1-8E5D-0E886C98A17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4888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শিক্ষার্থীদের</a:t>
            </a:r>
            <a:r>
              <a:rPr lang="bn-BD" baseline="0" dirty="0" smtClean="0"/>
              <a:t>  দ্বারা মাউস ক্লিক করে নেওয়ার মাধ্যমে উত্তর নেওয়ার চেষ্টা করতে হবে।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649DF33-56B7-4A0B-9196-A0BF4283C580}" type="datetime8">
              <a:rPr lang="bn-BD" smtClean="0"/>
              <a:t>16 অক্টো. 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bn-BD" smtClean="0"/>
              <a:t>মোঃ সাইফুল ইসলাম। সহকারী শিক্ষক, সোনামুখী উচ্চ বিদ্যালয়।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B102092-5362-49A1-8E5D-0E886C98A17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43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ছবি</a:t>
            </a:r>
            <a:r>
              <a:rPr lang="bn-BD" baseline="0" dirty="0" smtClean="0"/>
              <a:t> শুধু আবহ সৃষ্টির জন্য । </a:t>
            </a:r>
            <a:r>
              <a:rPr lang="bn-BD" dirty="0" smtClean="0"/>
              <a:t>বাড়ির কাজ শিক্ষার্থীদের</a:t>
            </a:r>
            <a:r>
              <a:rPr lang="bn-BD" baseline="0" dirty="0" smtClean="0"/>
              <a:t> খাতায় লেখে নেওয়া নিশ্চত করতে হবে । আগামী দিন এই কাজ কয়েক জনের  দেখতে হবে এবং বাকি কাজ দলনেতার দ্বারা মূল্যায়ন করে নেওয়া যেতে পারে।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649DF33-56B7-4A0B-9196-A0BF4283C580}" type="datetime8">
              <a:rPr lang="bn-BD" smtClean="0"/>
              <a:t>16 অক্টো. 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bn-BD" smtClean="0"/>
              <a:t>মোঃ সাইফুল ইসলাম। সহকারী শিক্ষক, সোনামুখী উচ্চ বিদ্যালয়।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B102092-5362-49A1-8E5D-0E886C98A17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730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এ ছ</a:t>
            </a:r>
            <a:r>
              <a:rPr lang="bn-BD" baseline="0" dirty="0" smtClean="0"/>
              <a:t>বি ব্যবহারের কারণ । </a:t>
            </a:r>
            <a:r>
              <a:rPr lang="bn-BD" dirty="0" smtClean="0"/>
              <a:t>প্রতারণার শেষ</a:t>
            </a:r>
            <a:r>
              <a:rPr lang="bn-BD" baseline="0" dirty="0" smtClean="0"/>
              <a:t> পরিণতি কী হতে পারে তা এ ছবির মাধ্যমে মনে গেঁথে যাবে। 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649DF33-56B7-4A0B-9196-A0BF4283C580}" type="datetime8">
              <a:rPr lang="bn-BD" smtClean="0"/>
              <a:t>16 অক্টো. 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bn-BD" smtClean="0"/>
              <a:t>মোঃ সাইফুল ইসলাম। সহকারী শিক্ষক, সোনামুখী উচ্চ বিদ্যালয়।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B102092-5362-49A1-8E5D-0E886C98A17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0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ক্যাপশন</a:t>
            </a:r>
            <a:r>
              <a:rPr lang="bn-BD" baseline="0" dirty="0" smtClean="0"/>
              <a:t> আসার আগে উত্তর নেওয়ার  চেষ্টা করতে হবে। 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649DF33-56B7-4A0B-9196-A0BF4283C580}" type="datetime8">
              <a:rPr lang="bn-BD" smtClean="0"/>
              <a:t>16 অক্টো. 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bn-BD" smtClean="0"/>
              <a:t>মোঃ সাইফুল ইসলাম। সহকারী শিক্ষক, সোনামুখী উচ্চ বিদ্যালয়।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B102092-5362-49A1-8E5D-0E886C98A17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420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পাঠের</a:t>
            </a:r>
            <a:r>
              <a:rPr lang="bn-BD" baseline="0" dirty="0" smtClean="0"/>
              <a:t> শিরোনাম আসার আগে শিক্ষার্থীদের দ্বারা পাঠের শিরোনাম ঘোষণার চেষ্টা করতে হবে। পাঠ শিরোনাম বোর্ডে লিখতে হবে।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649DF33-56B7-4A0B-9196-A0BF4283C580}" type="datetime8">
              <a:rPr lang="bn-BD" smtClean="0"/>
              <a:t>16 অক্টো. 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bn-BD" smtClean="0"/>
              <a:t>মোঃ সাইফুল ইসলাম। সহকারী শিক্ষক, সোনামুখী উচ্চ বিদ্যালয়।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B102092-5362-49A1-8E5D-0E886C98A17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885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n-BD" sz="3200" dirty="0" smtClean="0"/>
              <a:t>শিক্ষার্থীদের</a:t>
            </a:r>
            <a:r>
              <a:rPr lang="bn-BD" sz="3200" baseline="0" dirty="0" smtClean="0"/>
              <a:t>  দ্বারা শিখনফল পড়ে নেওয়া যেতে পারে । </a:t>
            </a:r>
            <a:r>
              <a:rPr lang="bn-BD" sz="3200" dirty="0" smtClean="0"/>
              <a:t>সম্মানিত</a:t>
            </a:r>
            <a:r>
              <a:rPr lang="bn-BD" sz="3200" baseline="0" dirty="0" smtClean="0"/>
              <a:t> শিক্ষকমন্ডলী আপনারা ইচ্ছে করলে এই </a:t>
            </a:r>
            <a:r>
              <a:rPr lang="en-US" sz="3200" baseline="0" dirty="0" smtClean="0"/>
              <a:t>slide </a:t>
            </a:r>
            <a:r>
              <a:rPr lang="bn-BD" sz="3200" baseline="0" dirty="0" smtClean="0"/>
              <a:t>টি </a:t>
            </a:r>
            <a:r>
              <a:rPr lang="en-US" sz="3200" baseline="0" dirty="0" smtClean="0"/>
              <a:t>Hide </a:t>
            </a:r>
            <a:r>
              <a:rPr lang="bn-BD" sz="3200" baseline="0" dirty="0" smtClean="0"/>
              <a:t>করে রাখতে পারবেন। </a:t>
            </a:r>
            <a:endParaRPr lang="en-US" sz="3200" dirty="0" smtClean="0"/>
          </a:p>
          <a:p>
            <a:endParaRPr lang="en-US" sz="32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649DF33-56B7-4A0B-9196-A0BF4283C580}" type="datetime8">
              <a:rPr lang="bn-BD" smtClean="0"/>
              <a:t>16 অক্টো. 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bn-BD" smtClean="0"/>
              <a:t>মোঃ সাইফুল ইসলাম। সহকারী শিক্ষক, সোনামুখী উচ্চ বিদ্যালয়।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B102092-5362-49A1-8E5D-0E886C98A17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55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ক্যাপশন</a:t>
            </a:r>
            <a:r>
              <a:rPr lang="bn-BD" baseline="0" dirty="0" smtClean="0"/>
              <a:t> আসার আগে ছবি দেখে উত্তর নেওয়ার  চেষ্টা করতে হবে। কিভাবে প্রতারিত হচ্ছে তা বর্ননা করা যেতে পারে।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649DF33-56B7-4A0B-9196-A0BF4283C580}" type="datetime8">
              <a:rPr lang="bn-BD" smtClean="0"/>
              <a:t>16 অক্টো. 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bn-BD" smtClean="0"/>
              <a:t>মোঃ সাইফুল ইসলাম। সহকারী শিক্ষক, সোনামুখী উচ্চ বিদ্যালয়।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B102092-5362-49A1-8E5D-0E886C98A1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49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aroda" pitchFamily="2" charset="0"/>
              </a:rPr>
              <a:t>কাপ</a:t>
            </a:r>
            <a:r>
              <a:rPr lang="bn-IN" sz="1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aroda" pitchFamily="2" charset="0"/>
              </a:rPr>
              <a:t>স</a:t>
            </a:r>
            <a:r>
              <a:rPr lang="en-US" sz="1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aroda" pitchFamily="2" charset="0"/>
              </a:rPr>
              <a:t>ন</a:t>
            </a:r>
            <a:r>
              <a:rPr lang="en-US" sz="1200" baseline="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aroda" pitchFamily="2" charset="0"/>
              </a:rPr>
              <a:t> </a:t>
            </a:r>
            <a:r>
              <a:rPr lang="en-US" sz="1200" dirty="0" err="1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aroda" pitchFamily="2" charset="0"/>
              </a:rPr>
              <a:t>ব্যবহার</a:t>
            </a:r>
            <a:r>
              <a:rPr lang="en-US" sz="1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aroda" pitchFamily="2" charset="0"/>
              </a:rPr>
              <a:t> </a:t>
            </a:r>
            <a:r>
              <a:rPr lang="en-US" sz="1200" dirty="0" err="1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aroda" pitchFamily="2" charset="0"/>
              </a:rPr>
              <a:t>না</a:t>
            </a:r>
            <a:r>
              <a:rPr lang="en-US" sz="1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aroda" pitchFamily="2" charset="0"/>
              </a:rPr>
              <a:t> </a:t>
            </a:r>
            <a:r>
              <a:rPr lang="en-US" sz="1200" dirty="0" err="1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aroda" pitchFamily="2" charset="0"/>
              </a:rPr>
              <a:t>করলে</a:t>
            </a:r>
            <a:r>
              <a:rPr lang="en-US" sz="1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aroda" pitchFamily="2" charset="0"/>
              </a:rPr>
              <a:t> </a:t>
            </a:r>
            <a:r>
              <a:rPr lang="en-US" sz="1200" dirty="0" err="1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aroda" pitchFamily="2" charset="0"/>
              </a:rPr>
              <a:t>প্রশ্নের</a:t>
            </a:r>
            <a:r>
              <a:rPr lang="en-US" sz="1200" baseline="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aroda" pitchFamily="2" charset="0"/>
              </a:rPr>
              <a:t> </a:t>
            </a:r>
            <a:r>
              <a:rPr lang="en-US" sz="1200" baseline="0" dirty="0" err="1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aroda" pitchFamily="2" charset="0"/>
              </a:rPr>
              <a:t>মাধ্যমে</a:t>
            </a:r>
            <a:r>
              <a:rPr lang="en-US" sz="1200" baseline="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aroda" pitchFamily="2" charset="0"/>
              </a:rPr>
              <a:t> </a:t>
            </a:r>
            <a:r>
              <a:rPr lang="en-US" sz="1200" baseline="0" dirty="0" err="1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aroda" pitchFamily="2" charset="0"/>
              </a:rPr>
              <a:t>উত্তর</a:t>
            </a:r>
            <a:r>
              <a:rPr lang="en-US" sz="1200" baseline="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aroda" pitchFamily="2" charset="0"/>
              </a:rPr>
              <a:t> </a:t>
            </a:r>
            <a:r>
              <a:rPr lang="en-US" sz="1200" baseline="0" dirty="0" err="1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aroda" pitchFamily="2" charset="0"/>
              </a:rPr>
              <a:t>দেওয়া</a:t>
            </a:r>
            <a:r>
              <a:rPr lang="en-US" sz="1200" baseline="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aroda" pitchFamily="2" charset="0"/>
              </a:rPr>
              <a:t> </a:t>
            </a:r>
            <a:r>
              <a:rPr lang="en-US" sz="1200" baseline="0" dirty="0" err="1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aroda" pitchFamily="2" charset="0"/>
              </a:rPr>
              <a:t>যেতে</a:t>
            </a:r>
            <a:r>
              <a:rPr lang="en-US" sz="1200" baseline="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aroda" pitchFamily="2" charset="0"/>
              </a:rPr>
              <a:t> </a:t>
            </a:r>
            <a:r>
              <a:rPr lang="en-US" sz="1200" baseline="0" dirty="0" err="1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aroda" pitchFamily="2" charset="0"/>
              </a:rPr>
              <a:t>পারে</a:t>
            </a:r>
            <a:r>
              <a:rPr lang="en-US" sz="1200" baseline="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aroda" pitchFamily="2" charset="0"/>
              </a:rPr>
              <a:t>। </a:t>
            </a:r>
            <a:r>
              <a:rPr lang="bn-BD" sz="1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aroda" pitchFamily="2" charset="0"/>
              </a:rPr>
              <a:t>জাল টাকা চালিয়ে দেওয়ার মাধ্যমে প্রতারণা </a:t>
            </a:r>
            <a:r>
              <a:rPr lang="en-US" sz="1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aroda" pitchFamily="2" charset="0"/>
              </a:rPr>
              <a:t>,</a:t>
            </a:r>
            <a:r>
              <a:rPr lang="bn-BD" sz="1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aroda" pitchFamily="2" charset="0"/>
              </a:rPr>
              <a:t> রং ফর্শা করা প্রসাধনীর নামে প্রতারণা ।</a:t>
            </a:r>
            <a:r>
              <a:rPr lang="bn-BD" dirty="0" smtClean="0"/>
              <a:t>ক্যাপশন</a:t>
            </a:r>
            <a:r>
              <a:rPr lang="bn-BD" baseline="0" dirty="0" smtClean="0"/>
              <a:t> আসার আগে ছবি দেখে উত্তর নেওয়ার  চেষ্টা করতে হবে। কিভাবে প্রতারিত হচ্ছে তা বর্ননা করা যেতে পারে। </a:t>
            </a: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Saroda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Saroda" pitchFamily="2" charset="0"/>
            </a:endParaRP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649DF33-56B7-4A0B-9196-A0BF4283C580}" type="datetime8">
              <a:rPr lang="bn-BD" smtClean="0"/>
              <a:t>16 অক্টো. 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bn-BD" smtClean="0"/>
              <a:t>মোঃ সাইফুল ইসলাম। সহকারী শিক্ষক, সোনামুখী উচ্চ বিদ্যালয়।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B102092-5362-49A1-8E5D-0E886C98A1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12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ক্যাপশন</a:t>
            </a:r>
            <a:r>
              <a:rPr lang="bn-BD" baseline="0" dirty="0" smtClean="0"/>
              <a:t> আসার আগে ছবি দেখে উত্তর নেওয়ার  চেষ্টা করতে হবে। কিভাবে প্রতারিত হচ্ছে তা বর্ননা করা যেতে পারে। </a:t>
            </a: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649DF33-56B7-4A0B-9196-A0BF4283C580}" type="datetime8">
              <a:rPr lang="bn-BD" smtClean="0"/>
              <a:t>16 অক্টো. 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bn-BD" smtClean="0"/>
              <a:t>মোঃ সাইফুল ইসলাম। সহকারী শিক্ষক, সোনামুখী উচ্চ বিদ্যালয়।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B102092-5362-49A1-8E5D-0E886C98A17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63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aroda" pitchFamily="2" charset="0"/>
              </a:rPr>
              <a:t>আম পাকানোর কাজে কীটনাশক ব্যবহারের মাধ্যমে প্রতারণা </a:t>
            </a:r>
            <a:r>
              <a:rPr lang="en-US" sz="1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aroda" pitchFamily="2" charset="0"/>
              </a:rPr>
              <a:t>,</a:t>
            </a:r>
            <a:r>
              <a:rPr lang="bn-BD" sz="1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aroda" pitchFamily="2" charset="0"/>
              </a:rPr>
              <a:t> ডিমের নামে কেমিক্যাল ডিম চালিয়ে দেওয়ার মাধ্যমে  প্রতারণা । </a:t>
            </a:r>
            <a:r>
              <a:rPr lang="bn-BD" dirty="0" smtClean="0"/>
              <a:t>ক্যাপশন</a:t>
            </a:r>
            <a:r>
              <a:rPr lang="bn-BD" baseline="0" dirty="0" smtClean="0"/>
              <a:t> আসার আগে ছবি দেখে উত্তর নেওয়ার  চেষ্টা করতে হবে। কিভাবে প্রতারিত হচ্ছে তা বর্ননা করা যেতে পারে।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Saroda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Saroda" pitchFamily="2" charset="0"/>
            </a:endParaRP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649DF33-56B7-4A0B-9196-A0BF4283C580}" type="datetime8">
              <a:rPr lang="bn-BD" smtClean="0"/>
              <a:t>16 অক্টো. 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bn-BD" smtClean="0"/>
              <a:t>মোঃ সাইফুল ইসলাম। সহকারী শিক্ষক, সোনামুখী উচ্চ বিদ্যালয়।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B102092-5362-49A1-8E5D-0E886C98A17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94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2057400" cy="365125"/>
          </a:xfrm>
          <a:prstGeom prst="rect">
            <a:avLst/>
          </a:prstGeom>
        </p:spPr>
        <p:txBody>
          <a:bodyPr/>
          <a:lstStyle/>
          <a:p>
            <a:fld id="{DB3604BD-3802-47AD-B892-F34C5D6C2844}" type="datetime12">
              <a:rPr lang="bn-BD" smtClean="0"/>
              <a:t>16-10-16 09.33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4572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96200" y="6324600"/>
            <a:ext cx="457200" cy="365125"/>
          </a:xfrm>
          <a:prstGeom prst="rect">
            <a:avLst/>
          </a:prstGeom>
        </p:spPr>
        <p:txBody>
          <a:bodyPr/>
          <a:lstStyle/>
          <a:p>
            <a:fld id="{A6632AD3-3F15-4F61-902D-64B0547CE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0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2057400" cy="365125"/>
          </a:xfrm>
          <a:prstGeom prst="rect">
            <a:avLst/>
          </a:prstGeom>
        </p:spPr>
        <p:txBody>
          <a:bodyPr/>
          <a:lstStyle/>
          <a:p>
            <a:fld id="{87CF31C3-5D76-4EDC-A0DB-B7AF52CFFD66}" type="datetime12">
              <a:rPr lang="bn-BD" smtClean="0"/>
              <a:t>16-10-16 09.33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4572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96200" y="6324600"/>
            <a:ext cx="457200" cy="365125"/>
          </a:xfrm>
          <a:prstGeom prst="rect">
            <a:avLst/>
          </a:prstGeom>
        </p:spPr>
        <p:txBody>
          <a:bodyPr/>
          <a:lstStyle/>
          <a:p>
            <a:fld id="{A6632AD3-3F15-4F61-902D-64B0547CE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3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2057400" cy="365125"/>
          </a:xfrm>
          <a:prstGeom prst="rect">
            <a:avLst/>
          </a:prstGeom>
        </p:spPr>
        <p:txBody>
          <a:bodyPr/>
          <a:lstStyle/>
          <a:p>
            <a:fld id="{DDDD8AF4-2E98-48CF-9B8C-7CCBF58047B7}" type="datetime12">
              <a:rPr lang="bn-BD" smtClean="0"/>
              <a:t>16-10-16 09.33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4572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96200" y="6324600"/>
            <a:ext cx="457200" cy="365125"/>
          </a:xfrm>
          <a:prstGeom prst="rect">
            <a:avLst/>
          </a:prstGeom>
        </p:spPr>
        <p:txBody>
          <a:bodyPr/>
          <a:lstStyle/>
          <a:p>
            <a:fld id="{A6632AD3-3F15-4F61-902D-64B0547CE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1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2057400" cy="365125"/>
          </a:xfrm>
          <a:prstGeom prst="rect">
            <a:avLst/>
          </a:prstGeom>
        </p:spPr>
        <p:txBody>
          <a:bodyPr/>
          <a:lstStyle/>
          <a:p>
            <a:fld id="{0E1DDE51-7CDF-414A-A117-378E1B17E508}" type="datetime12">
              <a:rPr lang="bn-BD" smtClean="0"/>
              <a:t>16-10-16 09.33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4572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96200" y="6324600"/>
            <a:ext cx="457200" cy="365125"/>
          </a:xfrm>
          <a:prstGeom prst="rect">
            <a:avLst/>
          </a:prstGeom>
        </p:spPr>
        <p:txBody>
          <a:bodyPr/>
          <a:lstStyle/>
          <a:p>
            <a:fld id="{A6632AD3-3F15-4F61-902D-64B0547CE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5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2057400" cy="365125"/>
          </a:xfrm>
          <a:prstGeom prst="rect">
            <a:avLst/>
          </a:prstGeom>
        </p:spPr>
        <p:txBody>
          <a:bodyPr/>
          <a:lstStyle/>
          <a:p>
            <a:fld id="{C383C455-4969-4FA8-B8D1-4E3D7E69E16C}" type="datetime12">
              <a:rPr lang="bn-BD" smtClean="0"/>
              <a:t>16-10-16 09.33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4572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96200" y="6324600"/>
            <a:ext cx="457200" cy="365125"/>
          </a:xfrm>
          <a:prstGeom prst="rect">
            <a:avLst/>
          </a:prstGeom>
        </p:spPr>
        <p:txBody>
          <a:bodyPr/>
          <a:lstStyle/>
          <a:p>
            <a:fld id="{A6632AD3-3F15-4F61-902D-64B0547CE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1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2057400" cy="365125"/>
          </a:xfrm>
          <a:prstGeom prst="rect">
            <a:avLst/>
          </a:prstGeom>
        </p:spPr>
        <p:txBody>
          <a:bodyPr/>
          <a:lstStyle/>
          <a:p>
            <a:fld id="{5E8DDD03-03E2-482A-BDCA-2CE737F847B9}" type="datetime12">
              <a:rPr lang="bn-BD" smtClean="0"/>
              <a:t>16-10-16 09.33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4572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96200" y="6324600"/>
            <a:ext cx="457200" cy="365125"/>
          </a:xfrm>
          <a:prstGeom prst="rect">
            <a:avLst/>
          </a:prstGeom>
        </p:spPr>
        <p:txBody>
          <a:bodyPr/>
          <a:lstStyle/>
          <a:p>
            <a:fld id="{A6632AD3-3F15-4F61-902D-64B0547CE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6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2057400" cy="365125"/>
          </a:xfrm>
          <a:prstGeom prst="rect">
            <a:avLst/>
          </a:prstGeom>
        </p:spPr>
        <p:txBody>
          <a:bodyPr/>
          <a:lstStyle/>
          <a:p>
            <a:fld id="{62FD5205-B125-44DB-B201-7E043B152104}" type="datetime12">
              <a:rPr lang="bn-BD" smtClean="0"/>
              <a:t>16-10-16 09.33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4572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96200" y="6324600"/>
            <a:ext cx="457200" cy="365125"/>
          </a:xfrm>
          <a:prstGeom prst="rect">
            <a:avLst/>
          </a:prstGeom>
        </p:spPr>
        <p:txBody>
          <a:bodyPr/>
          <a:lstStyle/>
          <a:p>
            <a:fld id="{A6632AD3-3F15-4F61-902D-64B0547CE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91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2057400" cy="365125"/>
          </a:xfrm>
          <a:prstGeom prst="rect">
            <a:avLst/>
          </a:prstGeom>
        </p:spPr>
        <p:txBody>
          <a:bodyPr/>
          <a:lstStyle/>
          <a:p>
            <a:fld id="{DD469A8C-0AE3-4EE3-87B8-85217B256579}" type="datetime12">
              <a:rPr lang="bn-BD" smtClean="0"/>
              <a:t>16-10-16 09.33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4572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96200" y="6324600"/>
            <a:ext cx="457200" cy="365125"/>
          </a:xfrm>
          <a:prstGeom prst="rect">
            <a:avLst/>
          </a:prstGeom>
        </p:spPr>
        <p:txBody>
          <a:bodyPr/>
          <a:lstStyle/>
          <a:p>
            <a:fld id="{A6632AD3-3F15-4F61-902D-64B0547CE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8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600200" cy="365125"/>
          </a:xfrm>
          <a:prstGeom prst="rect">
            <a:avLst/>
          </a:prstGeom>
        </p:spPr>
        <p:txBody>
          <a:bodyPr/>
          <a:lstStyle/>
          <a:p>
            <a:fld id="{114E7611-690A-4937-BF7E-B9D7939EE682}" type="datetime12">
              <a:rPr lang="bn-BD" smtClean="0"/>
              <a:t>16-10-16 09.33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96200" y="6324600"/>
            <a:ext cx="457200" cy="365125"/>
          </a:xfrm>
          <a:prstGeom prst="rect">
            <a:avLst/>
          </a:prstGeom>
        </p:spPr>
        <p:txBody>
          <a:bodyPr/>
          <a:lstStyle/>
          <a:p>
            <a:fld id="{A6632AD3-3F15-4F61-902D-64B0547CE0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97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2057400" cy="365125"/>
          </a:xfrm>
          <a:prstGeom prst="rect">
            <a:avLst/>
          </a:prstGeom>
        </p:spPr>
        <p:txBody>
          <a:bodyPr/>
          <a:lstStyle/>
          <a:p>
            <a:fld id="{94C5869D-4C6F-4FD2-8F88-2622A8F952C3}" type="datetime12">
              <a:rPr lang="bn-BD" smtClean="0"/>
              <a:t>16-10-16 09.33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4572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96200" y="6324600"/>
            <a:ext cx="457200" cy="365125"/>
          </a:xfrm>
          <a:prstGeom prst="rect">
            <a:avLst/>
          </a:prstGeom>
        </p:spPr>
        <p:txBody>
          <a:bodyPr/>
          <a:lstStyle/>
          <a:p>
            <a:fld id="{A6632AD3-3F15-4F61-902D-64B0547CE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08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2057400" cy="365125"/>
          </a:xfrm>
          <a:prstGeom prst="rect">
            <a:avLst/>
          </a:prstGeom>
        </p:spPr>
        <p:txBody>
          <a:bodyPr/>
          <a:lstStyle/>
          <a:p>
            <a:fld id="{EEF50E3E-0FA2-4D12-B20B-DE1EBD45850D}" type="datetime12">
              <a:rPr lang="bn-BD" smtClean="0"/>
              <a:t>16-10-16 09.33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4572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96200" y="6324600"/>
            <a:ext cx="457200" cy="365125"/>
          </a:xfrm>
          <a:prstGeom prst="rect">
            <a:avLst/>
          </a:prstGeom>
        </p:spPr>
        <p:txBody>
          <a:bodyPr/>
          <a:lstStyle/>
          <a:p>
            <a:fld id="{A6632AD3-3F15-4F61-902D-64B0547CE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88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0" y="838200"/>
            <a:ext cx="9144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ction Button: Back or Previous 10">
            <a:hlinkClick r:id="" action="ppaction://hlinkshowjump?jump=previousslide" highlightClick="1"/>
          </p:cNvPr>
          <p:cNvSpPr/>
          <p:nvPr userDrawn="1"/>
        </p:nvSpPr>
        <p:spPr>
          <a:xfrm>
            <a:off x="152400" y="6324600"/>
            <a:ext cx="650960" cy="421742"/>
          </a:xfrm>
          <a:prstGeom prst="actionButtonBackPrevious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Forward or Next 13">
            <a:hlinkClick r:id="" action="ppaction://hlinkshowjump?jump=nextslide" highlightClick="1"/>
          </p:cNvPr>
          <p:cNvSpPr/>
          <p:nvPr userDrawn="1"/>
        </p:nvSpPr>
        <p:spPr>
          <a:xfrm>
            <a:off x="8305800" y="6324600"/>
            <a:ext cx="609600" cy="421742"/>
          </a:xfrm>
          <a:prstGeom prst="actionButtonForwardNex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tion Button: Information 14">
            <a:hlinkClick r:id="" action="ppaction://hlinkshowjump?jump=endshow" highlightClick="1"/>
          </p:cNvPr>
          <p:cNvSpPr/>
          <p:nvPr userDrawn="1"/>
        </p:nvSpPr>
        <p:spPr>
          <a:xfrm>
            <a:off x="8305800" y="96375"/>
            <a:ext cx="609600" cy="605159"/>
          </a:xfrm>
          <a:prstGeom prst="actionButtonInformation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ction Button: Home 15">
            <a:hlinkClick r:id="" action="ppaction://hlinkshowjump?jump=firstslide" highlightClick="1"/>
          </p:cNvPr>
          <p:cNvSpPr/>
          <p:nvPr userDrawn="1"/>
        </p:nvSpPr>
        <p:spPr>
          <a:xfrm>
            <a:off x="152400" y="138288"/>
            <a:ext cx="685800" cy="563246"/>
          </a:xfrm>
          <a:prstGeom prst="actionButtonHom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2514600" y="6324600"/>
            <a:ext cx="4724400" cy="4217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0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মোঃ</a:t>
            </a:r>
            <a:r>
              <a:rPr lang="bn-BD" sz="2000" baseline="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সাইফুল ইসলাম, </a:t>
            </a:r>
            <a:r>
              <a:rPr lang="bn-BD" sz="1600" baseline="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সহকারী শিক্ষক, সোনামুখী উচ্চ বিদ্যালয়। </a:t>
            </a:r>
            <a:endParaRPr lang="en-US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6182751"/>
            <a:ext cx="9144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157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en.savefrom.net/#url=http://youtube.com/watch?v=649XiMTZvwU&amp;utm_source=youtube.com&amp;utm_medium=short_domains&amp;utm_campaign=www.ssyoutube.co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hyperlink" Target="http://en.savefrom.net/#url=http://youtube.com/watch?v=qyeCTS-Ta2A&amp;utm_source=youtube.com&amp;utm_medium=short_domains&amp;utm_campaign=www.ssyoutube.com" TargetMode="External"/><Relationship Id="rId4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tm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E7611-690A-4937-BF7E-B9D7939EE682}" type="datetime12">
              <a:rPr lang="bn-BD" smtClean="0"/>
              <a:t>16-10-16 09.33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2AD3-3F15-4F61-902D-64B0547CE061}" type="slidenum">
              <a:rPr lang="en-US" smtClean="0"/>
              <a:t>1</a:t>
            </a:fld>
            <a:endParaRPr lang="en-US" dirty="0"/>
          </a:p>
        </p:txBody>
      </p:sp>
      <p:sp>
        <p:nvSpPr>
          <p:cNvPr id="4" name="Date Placeholder 1"/>
          <p:cNvSpPr txBox="1">
            <a:spLocks/>
          </p:cNvSpPr>
          <p:nvPr/>
        </p:nvSpPr>
        <p:spPr>
          <a:xfrm>
            <a:off x="914400" y="632460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7AED85B-E0EF-4888-B5F3-B8E3EBF21AFB}" type="datetime12">
              <a:rPr lang="bn-BD" smtClean="0"/>
              <a:pPr>
                <a:defRPr/>
              </a:pPr>
              <a:t>16-10-16 09.33</a:t>
            </a:fld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7696200" y="6324600"/>
            <a:ext cx="457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692F88C-5841-441C-B7B4-88ABDFA2278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8" name="Cloud 7"/>
          <p:cNvSpPr/>
          <p:nvPr/>
        </p:nvSpPr>
        <p:spPr>
          <a:xfrm>
            <a:off x="76200" y="720507"/>
            <a:ext cx="8915400" cy="4638258"/>
          </a:xfrm>
          <a:prstGeom prst="cloud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 err="1"/>
              <a:t>এই</a:t>
            </a:r>
            <a:r>
              <a:rPr lang="en-US" sz="2400" dirty="0"/>
              <a:t> </a:t>
            </a:r>
            <a:r>
              <a:rPr lang="bn-BD" sz="2400" dirty="0"/>
              <a:t>কন্টেন্টটি </a:t>
            </a:r>
            <a:r>
              <a:rPr lang="en-US" sz="2400" dirty="0"/>
              <a:t> </a:t>
            </a:r>
            <a:r>
              <a:rPr lang="en-US" sz="2400" dirty="0" err="1"/>
              <a:t>শ্রে</a:t>
            </a:r>
            <a:r>
              <a:rPr lang="bn-BD" sz="2400" dirty="0" smtClean="0"/>
              <a:t>ণি</a:t>
            </a:r>
            <a:r>
              <a:rPr lang="en-US" sz="2400" dirty="0" err="1" smtClean="0"/>
              <a:t>কক্ষে</a:t>
            </a:r>
            <a:r>
              <a:rPr lang="en-US" sz="2400" dirty="0" smtClean="0"/>
              <a:t> </a:t>
            </a:r>
            <a:r>
              <a:rPr lang="en-US" sz="2400" dirty="0" err="1"/>
              <a:t>উপস্থাপনের</a:t>
            </a:r>
            <a:r>
              <a:rPr lang="en-US" sz="2400" dirty="0"/>
              <a:t> </a:t>
            </a:r>
            <a:r>
              <a:rPr lang="en-US" sz="2400" dirty="0" err="1"/>
              <a:t>সময়</a:t>
            </a:r>
            <a:r>
              <a:rPr lang="en-US" sz="2400" dirty="0"/>
              <a:t> </a:t>
            </a:r>
            <a:r>
              <a:rPr lang="bn-BD" sz="2400" dirty="0"/>
              <a:t>কিছু</a:t>
            </a:r>
            <a:r>
              <a:rPr lang="en-US" sz="2400" dirty="0"/>
              <a:t> </a:t>
            </a:r>
            <a:r>
              <a:rPr lang="bn-BD" sz="2400" dirty="0"/>
              <a:t>নির্দেশনা</a:t>
            </a:r>
            <a:r>
              <a:rPr lang="en-US" sz="2400" dirty="0"/>
              <a:t> </a:t>
            </a:r>
            <a:r>
              <a:rPr lang="bn-BD" sz="2400" dirty="0"/>
              <a:t>প্রয়োজনীয়</a:t>
            </a:r>
            <a:r>
              <a:rPr lang="en-US" sz="2400" dirty="0"/>
              <a:t> </a:t>
            </a:r>
            <a:r>
              <a:rPr lang="en-US" sz="2400" dirty="0" err="1"/>
              <a:t>স্লাইডের</a:t>
            </a:r>
            <a:r>
              <a:rPr lang="en-US" sz="2400" dirty="0"/>
              <a:t> slide</a:t>
            </a:r>
            <a:r>
              <a:rPr lang="bn-BD" sz="2400" dirty="0"/>
              <a:t> </a:t>
            </a:r>
            <a:r>
              <a:rPr lang="en-US" sz="2400" dirty="0"/>
              <a:t>note এ </a:t>
            </a:r>
            <a:r>
              <a:rPr lang="en-US" sz="2400" dirty="0" err="1"/>
              <a:t>সংযোজন</a:t>
            </a:r>
            <a:r>
              <a:rPr lang="en-US" sz="2400" dirty="0"/>
              <a:t> </a:t>
            </a:r>
            <a:r>
              <a:rPr lang="en-US" sz="2400" dirty="0" err="1"/>
              <a:t>করা</a:t>
            </a:r>
            <a:r>
              <a:rPr lang="en-US" sz="2400" dirty="0"/>
              <a:t> </a:t>
            </a:r>
            <a:r>
              <a:rPr lang="en-US" sz="2400" dirty="0" err="1"/>
              <a:t>হয়েছে</a:t>
            </a:r>
            <a:r>
              <a:rPr lang="en-US" sz="2400" dirty="0"/>
              <a:t>। </a:t>
            </a:r>
            <a:r>
              <a:rPr lang="en-US" sz="2400" dirty="0" err="1"/>
              <a:t>আশা</a:t>
            </a:r>
            <a:r>
              <a:rPr lang="en-US" sz="2400" dirty="0"/>
              <a:t> </a:t>
            </a:r>
            <a:r>
              <a:rPr lang="en-US" sz="2400" dirty="0" err="1"/>
              <a:t>করি</a:t>
            </a:r>
            <a:r>
              <a:rPr lang="en-US" sz="2400" dirty="0"/>
              <a:t> </a:t>
            </a:r>
            <a:r>
              <a:rPr lang="en-US" sz="2400" dirty="0" err="1"/>
              <a:t>সম্মানিত</a:t>
            </a:r>
            <a:r>
              <a:rPr lang="bn-BD" sz="2400" dirty="0"/>
              <a:t> </a:t>
            </a:r>
            <a:r>
              <a:rPr lang="en-US" sz="2400" dirty="0" err="1"/>
              <a:t>শিক্ষক</a:t>
            </a:r>
            <a:r>
              <a:rPr lang="bn-BD" sz="2400" dirty="0"/>
              <a:t>মণ্ডলী</a:t>
            </a:r>
            <a:r>
              <a:rPr lang="en-US" sz="2400" dirty="0"/>
              <a:t> </a:t>
            </a:r>
            <a:r>
              <a:rPr lang="en-US" sz="2400" dirty="0" err="1"/>
              <a:t>পাঠটি</a:t>
            </a:r>
            <a:r>
              <a:rPr lang="en-US" sz="2400" dirty="0"/>
              <a:t> </a:t>
            </a:r>
            <a:r>
              <a:rPr lang="en-US" sz="2400" dirty="0" err="1"/>
              <a:t>উপস্থাপনের</a:t>
            </a:r>
            <a:r>
              <a:rPr lang="en-US" sz="2400" dirty="0"/>
              <a:t> </a:t>
            </a:r>
            <a:r>
              <a:rPr lang="en-US" sz="2400" dirty="0" err="1"/>
              <a:t>পূর্বে</a:t>
            </a:r>
            <a:r>
              <a:rPr lang="en-US" sz="2400" dirty="0"/>
              <a:t> </a:t>
            </a:r>
            <a:r>
              <a:rPr lang="bn-BD" sz="2400" dirty="0"/>
              <a:t>পাঠ্য বইয়ের সাথে মিলিয়ে নিয়ে </a:t>
            </a:r>
            <a:r>
              <a:rPr lang="en-US" sz="2400" dirty="0" err="1"/>
              <a:t>উল্লেখিত</a:t>
            </a:r>
            <a:r>
              <a:rPr lang="en-US" sz="2400" dirty="0"/>
              <a:t> </a:t>
            </a:r>
            <a:r>
              <a:rPr lang="bn-BD" sz="2400" dirty="0"/>
              <a:t>স্লাইড </a:t>
            </a:r>
            <a:r>
              <a:rPr lang="bn-BD" sz="2400" dirty="0" smtClean="0"/>
              <a:t>নোটগুলো </a:t>
            </a:r>
            <a:r>
              <a:rPr lang="en-US" sz="2400" dirty="0" err="1"/>
              <a:t>দেখে</a:t>
            </a:r>
            <a:r>
              <a:rPr lang="en-US" sz="2400" dirty="0"/>
              <a:t> </a:t>
            </a:r>
            <a:r>
              <a:rPr lang="bn-BD" sz="2400" dirty="0"/>
              <a:t>নিবেন</a:t>
            </a:r>
            <a:r>
              <a:rPr lang="en-US" sz="2400" dirty="0"/>
              <a:t> </a:t>
            </a:r>
            <a:r>
              <a:rPr lang="bn-BD" sz="2400" dirty="0"/>
              <a:t>এবং স্লাইড নোটের সাথে মিলিয়ে  প্রতিটি সাইড উপস্থাপন করবেন</a:t>
            </a:r>
            <a:r>
              <a:rPr lang="en-US" sz="2400" dirty="0"/>
              <a:t>।</a:t>
            </a:r>
            <a:r>
              <a:rPr lang="bn-BD" sz="2400" dirty="0"/>
              <a:t> এছাড়াও শিক্ষকমণ্ডলী </a:t>
            </a:r>
            <a:r>
              <a:rPr lang="en-US" sz="2400" dirty="0"/>
              <a:t> </a:t>
            </a:r>
            <a:r>
              <a:rPr lang="bn-BD" sz="2400" dirty="0"/>
              <a:t> প্রয়োজনবোধে তার নিজস্ব কৌশল প্রয়োগ করতে পারবেন ।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f5</a:t>
            </a:r>
            <a:r>
              <a:rPr lang="en-US" sz="2400" dirty="0"/>
              <a:t> </a:t>
            </a:r>
            <a:r>
              <a:rPr lang="bn-BD" sz="2400" dirty="0"/>
              <a:t>চেপে পাঠ উপস্থাপন শুরু করবেন।   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723900" y="150733"/>
            <a:ext cx="7772400" cy="46166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  <a:sp3d extrusionH="57150">
              <a:bevelT w="38100" h="38100"/>
            </a:sp3d>
          </a:bodyPr>
          <a:lstStyle/>
          <a:p>
            <a:r>
              <a:rPr lang="bn-BD" sz="2400" dirty="0"/>
              <a:t>এই স্লাইডটি সম্মানিত শিক্ষকমণ্ডলীর জন্য, বিধায় স্লাইডটি হাইড করে রাখা হয়েছে।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0499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E7611-690A-4937-BF7E-B9D7939EE682}" type="datetime12">
              <a:rPr lang="bn-BD" smtClean="0"/>
              <a:t>16-10-16 09.33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2AD3-3F15-4F61-902D-64B0547CE061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714" y="4342463"/>
            <a:ext cx="4314786" cy="1754326"/>
          </a:xfrm>
          <a:prstGeom prst="rect">
            <a:avLst/>
          </a:prstGeom>
          <a:noFill/>
          <a:ln>
            <a:solidFill>
              <a:srgbClr val="00AFEF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</a:bodyPr>
          <a:lstStyle/>
          <a:p>
            <a:pPr algn="just"/>
            <a:r>
              <a:rPr lang="bn-BD" sz="3600" b="1" dirty="0" smtClean="0">
                <a:latin typeface="Saroda" pitchFamily="2" charset="0"/>
              </a:rPr>
              <a:t>আম পাকানোর কাজে কীটনাশক ব্যবহারের মাধ্যমে প্রতারণা </a:t>
            </a:r>
            <a:r>
              <a:rPr lang="bn-IN" sz="3600" b="1" dirty="0" smtClean="0">
                <a:latin typeface="Saroda" pitchFamily="2" charset="0"/>
              </a:rPr>
              <a:t>।</a:t>
            </a:r>
            <a:endParaRPr lang="en-US" sz="3600" b="1" dirty="0" err="1" smtClean="0">
              <a:latin typeface="Saroda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48200" y="4342463"/>
            <a:ext cx="4343400" cy="1754326"/>
          </a:xfrm>
          <a:prstGeom prst="rect">
            <a:avLst/>
          </a:prstGeom>
          <a:noFill/>
          <a:ln>
            <a:solidFill>
              <a:srgbClr val="00AFEF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</a:bodyPr>
          <a:lstStyle/>
          <a:p>
            <a:pPr algn="just"/>
            <a:r>
              <a:rPr lang="bn-BD" sz="3600" b="1" dirty="0" smtClean="0">
                <a:latin typeface="Saroda" pitchFamily="2" charset="0"/>
              </a:rPr>
              <a:t>ডিমের নামে কেমিক্যাল ডিম চালিয়ে দেওয়ার মাধ্যমে  প্রতারণা </a:t>
            </a:r>
            <a:r>
              <a:rPr lang="bn-IN" sz="3600" b="1" dirty="0" smtClean="0">
                <a:latin typeface="Saroda" pitchFamily="2" charset="0"/>
              </a:rPr>
              <a:t>।</a:t>
            </a:r>
            <a:endParaRPr lang="en-US" sz="3600" b="1" dirty="0" err="1" smtClean="0">
              <a:latin typeface="Saroda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3000" y="0"/>
            <a:ext cx="7010400" cy="9233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  <a:sp3d extrusionH="57150">
              <a:bevelT w="57150" h="38100" prst="artDeco"/>
            </a:sp3d>
          </a:bodyPr>
          <a:lstStyle/>
          <a:p>
            <a:pPr algn="ctr"/>
            <a:r>
              <a:rPr lang="bn-BD" sz="5400" dirty="0" smtClean="0">
                <a:effectLst/>
                <a:latin typeface="Saroda" pitchFamily="2" charset="0"/>
              </a:rPr>
              <a:t>প্রতারণার মাধ্যম বা ক্ষেত্র সমূহ  </a:t>
            </a:r>
            <a:endParaRPr lang="en-US" sz="5400" dirty="0" err="1" smtClean="0">
              <a:effectLst/>
              <a:latin typeface="Saroda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14" y="1169011"/>
            <a:ext cx="4086186" cy="29661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071689"/>
            <a:ext cx="4495800" cy="306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1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E7611-690A-4937-BF7E-B9D7939EE682}" type="datetime12">
              <a:rPr lang="bn-BD" smtClean="0"/>
              <a:t>16-10-16 09.33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2AD3-3F15-4F61-902D-64B0547CE061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093" y="1219200"/>
            <a:ext cx="4541549" cy="288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AFEF"/>
            </a:solidFill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Rectangle 6"/>
          <p:cNvSpPr/>
          <p:nvPr/>
        </p:nvSpPr>
        <p:spPr>
          <a:xfrm>
            <a:off x="238266" y="4267200"/>
            <a:ext cx="3771901" cy="120032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  <a:sp3d extrusionH="57150">
              <a:bevelT w="38100" h="38100"/>
            </a:sp3d>
          </a:bodyPr>
          <a:lstStyle/>
          <a:p>
            <a:pPr algn="just"/>
            <a:r>
              <a:rPr lang="bn-BD" sz="3600" b="1" dirty="0" smtClean="0">
                <a:latin typeface="Saroda" pitchFamily="2" charset="0"/>
              </a:rPr>
              <a:t>পণ্যের দোষ গোপন রাখার মাধ্যমে প্রতারণা </a:t>
            </a:r>
            <a:r>
              <a:rPr lang="bn-IN" sz="3600" b="1" dirty="0" smtClean="0">
                <a:latin typeface="Saroda" pitchFamily="2" charset="0"/>
              </a:rPr>
              <a:t>।</a:t>
            </a:r>
            <a:endParaRPr lang="en-US" sz="3600" b="1" dirty="0" err="1" smtClean="0">
              <a:latin typeface="Saroda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9962" y="4267200"/>
            <a:ext cx="4389149" cy="120032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  <a:sp3d extrusionH="57150">
              <a:bevelT w="38100" h="38100"/>
            </a:sp3d>
          </a:bodyPr>
          <a:lstStyle/>
          <a:p>
            <a:pPr algn="just"/>
            <a:r>
              <a:rPr lang="bn-BD" sz="3600" b="1" dirty="0" smtClean="0">
                <a:latin typeface="Saroda" pitchFamily="2" charset="0"/>
              </a:rPr>
              <a:t>পাটে পানি দিয়ে ওজন বেশি করার মাধ্যমে প্রতারণা</a:t>
            </a:r>
            <a:r>
              <a:rPr lang="bn-IN" sz="3600" b="1" dirty="0" smtClean="0">
                <a:latin typeface="Saroda" pitchFamily="2" charset="0"/>
              </a:rPr>
              <a:t>।</a:t>
            </a:r>
            <a:r>
              <a:rPr lang="bn-BD" sz="3600" b="1" dirty="0" smtClean="0">
                <a:latin typeface="Saroda" pitchFamily="2" charset="0"/>
              </a:rPr>
              <a:t> </a:t>
            </a:r>
            <a:endParaRPr lang="en-US" sz="3600" b="1" dirty="0" err="1" smtClean="0">
              <a:latin typeface="Saroda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0"/>
            <a:ext cx="7010400" cy="9233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  <a:sp3d extrusionH="57150">
              <a:bevelT w="57150" h="38100" prst="artDeco"/>
            </a:sp3d>
          </a:bodyPr>
          <a:lstStyle/>
          <a:p>
            <a:pPr algn="ctr"/>
            <a:r>
              <a:rPr lang="bn-BD" sz="5400" dirty="0" smtClean="0">
                <a:effectLst/>
                <a:latin typeface="Saroda" pitchFamily="2" charset="0"/>
              </a:rPr>
              <a:t>প্রতারণার মাধ্যম বা ক্ষেত্র সমূহ  </a:t>
            </a:r>
            <a:endParaRPr lang="en-US" sz="5400" dirty="0" err="1" smtClean="0">
              <a:effectLst/>
              <a:latin typeface="Saroda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3" y="1219200"/>
            <a:ext cx="4183607" cy="2886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AFE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318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E7611-690A-4937-BF7E-B9D7939EE682}" type="datetime12">
              <a:rPr lang="bn-BD" smtClean="0"/>
              <a:t>16-10-16 09.33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2AD3-3F15-4F61-902D-64B0547CE061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Date Placeholder 1"/>
          <p:cNvSpPr txBox="1">
            <a:spLocks/>
          </p:cNvSpPr>
          <p:nvPr/>
        </p:nvSpPr>
        <p:spPr>
          <a:xfrm>
            <a:off x="914400" y="632460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4E7611-690A-4937-BF7E-B9D7939EE682}" type="datetime12">
              <a:rPr lang="bn-BD" smtClean="0"/>
              <a:pPr/>
              <a:t>16-10-16 09.33</a:t>
            </a:fld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7696200" y="6324600"/>
            <a:ext cx="457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32AD3-3F15-4F61-902D-64B0547CE06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Date Placeholder 1"/>
          <p:cNvSpPr txBox="1">
            <a:spLocks/>
          </p:cNvSpPr>
          <p:nvPr/>
        </p:nvSpPr>
        <p:spPr bwMode="auto">
          <a:xfrm>
            <a:off x="914400" y="6324600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FF096E7-33C3-4F81-A7AA-1435ED69E354}" type="datetime12">
              <a:rPr lang="bn-BD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16-10-16 09.33</a:t>
            </a:fld>
            <a:endParaRPr lang="en-US" smtClean="0"/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 bwMode="auto">
          <a:xfrm>
            <a:off x="7696200" y="6324600"/>
            <a:ext cx="457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9C21A24-B77D-444C-8835-94836512B158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mtClean="0"/>
          </a:p>
        </p:txBody>
      </p:sp>
      <p:sp>
        <p:nvSpPr>
          <p:cNvPr id="8" name="Rounded Rectangle 7"/>
          <p:cNvSpPr/>
          <p:nvPr/>
        </p:nvSpPr>
        <p:spPr>
          <a:xfrm>
            <a:off x="2819400" y="28575"/>
            <a:ext cx="3200400" cy="685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BD" sz="5400" dirty="0" smtClean="0">
                <a:solidFill>
                  <a:schemeClr val="tx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একক কাজ</a:t>
            </a:r>
            <a:endParaRPr lang="en-US" sz="5400" dirty="0">
              <a:solidFill>
                <a:schemeClr val="tx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57200" y="5257800"/>
            <a:ext cx="8153400" cy="9144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1143000" indent="-1143000">
              <a:buFont typeface="Wingdings" pitchFamily="2" charset="2"/>
              <a:buChar char="q"/>
              <a:defRPr/>
            </a:pPr>
            <a:r>
              <a:rPr lang="bn-BD" sz="6600" dirty="0" smtClean="0">
                <a:solidFill>
                  <a:schemeClr val="tx1"/>
                </a:solidFill>
              </a:rPr>
              <a:t>প্রতারণা </a:t>
            </a:r>
            <a:r>
              <a:rPr lang="bn-IN" sz="6600" dirty="0" smtClean="0">
                <a:solidFill>
                  <a:schemeClr val="tx1"/>
                </a:solidFill>
              </a:rPr>
              <a:t>কাকে বলে লিখ</a:t>
            </a:r>
            <a:r>
              <a:rPr lang="bn-BD" sz="6600" dirty="0" smtClean="0">
                <a:solidFill>
                  <a:schemeClr val="tx1"/>
                </a:solidFill>
              </a:rPr>
              <a:t>। </a:t>
            </a:r>
            <a:endParaRPr lang="en-US" sz="6600" dirty="0">
              <a:solidFill>
                <a:schemeClr val="tx1"/>
              </a:solidFill>
            </a:endParaRPr>
          </a:p>
        </p:txBody>
      </p:sp>
      <p:sp>
        <p:nvSpPr>
          <p:cNvPr id="11" name="24-Point Star 10"/>
          <p:cNvSpPr/>
          <p:nvPr/>
        </p:nvSpPr>
        <p:spPr>
          <a:xfrm>
            <a:off x="6507956" y="2401793"/>
            <a:ext cx="2376488" cy="2245270"/>
          </a:xfrm>
          <a:prstGeom prst="star24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</a:rPr>
              <a:t>৫ মিনিট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6331743" y="1024719"/>
            <a:ext cx="2728913" cy="1214438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</a:rPr>
              <a:t>সময়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4" y="1095766"/>
            <a:ext cx="5968066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59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E7611-690A-4937-BF7E-B9D7939EE682}" type="datetime12">
              <a:rPr lang="bn-BD" smtClean="0"/>
              <a:t>16-10-16 09.33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2AD3-3F15-4F61-902D-64B0547CE061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4600" y="-76200"/>
            <a:ext cx="4419600" cy="9233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  <a:sp3d extrusionH="57150">
              <a:bevelT w="57150" h="38100" prst="artDeco"/>
            </a:sp3d>
          </a:bodyPr>
          <a:lstStyle/>
          <a:p>
            <a:pPr algn="ctr"/>
            <a:r>
              <a:rPr lang="bn-BD" sz="5400" dirty="0" smtClean="0">
                <a:effectLst/>
                <a:latin typeface="Saroda" pitchFamily="2" charset="0"/>
              </a:rPr>
              <a:t>প্রতারণার কুফল</a:t>
            </a:r>
            <a:endParaRPr lang="en-US" sz="5400" dirty="0" err="1" smtClean="0">
              <a:effectLst/>
              <a:latin typeface="Saroda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37807"/>
            <a:ext cx="4191000" cy="26003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437806"/>
            <a:ext cx="4187536" cy="26003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" y="4413484"/>
            <a:ext cx="3848100" cy="120032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  <a:sp3d extrusionH="57150">
              <a:bevelT w="38100" h="38100"/>
            </a:sp3d>
          </a:bodyPr>
          <a:lstStyle/>
          <a:p>
            <a:pPr algn="just"/>
            <a:r>
              <a:rPr lang="bn-BD" sz="3600" dirty="0" smtClean="0">
                <a:latin typeface="Saroda" pitchFamily="2" charset="0"/>
              </a:rPr>
              <a:t>বিদেশে গিয়ে কাজ না পেলে পারিবারিক অশান্তি </a:t>
            </a:r>
            <a:r>
              <a:rPr lang="bn-IN" sz="3600" dirty="0" smtClean="0">
                <a:latin typeface="Saroda" pitchFamily="2" charset="0"/>
              </a:rPr>
              <a:t>।</a:t>
            </a:r>
            <a:endParaRPr lang="en-US" sz="3600" dirty="0" err="1" smtClean="0">
              <a:latin typeface="Saroda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13218" y="4258034"/>
            <a:ext cx="3221182" cy="120032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  <a:sp3d extrusionH="57150">
              <a:bevelT w="38100" h="38100"/>
            </a:sp3d>
          </a:bodyPr>
          <a:lstStyle/>
          <a:p>
            <a:pPr algn="just"/>
            <a:r>
              <a:rPr lang="bn-BD" sz="3600" dirty="0" smtClean="0">
                <a:latin typeface="Saroda" pitchFamily="2" charset="0"/>
              </a:rPr>
              <a:t>থাইল্যান্ড এর জং</a:t>
            </a:r>
            <a:r>
              <a:rPr lang="bn-IN" sz="3600" dirty="0" smtClean="0">
                <a:latin typeface="Saroda" pitchFamily="2" charset="0"/>
              </a:rPr>
              <a:t>গলে</a:t>
            </a:r>
            <a:r>
              <a:rPr lang="bn-BD" sz="3600" dirty="0" smtClean="0">
                <a:latin typeface="Saroda" pitchFamily="2" charset="0"/>
              </a:rPr>
              <a:t> অনাহারে মৃত্যু বরণ</a:t>
            </a:r>
            <a:r>
              <a:rPr lang="bn-IN" sz="3600" dirty="0" smtClean="0">
                <a:latin typeface="Saroda" pitchFamily="2" charset="0"/>
              </a:rPr>
              <a:t>।</a:t>
            </a:r>
            <a:r>
              <a:rPr lang="bn-BD" sz="3600" dirty="0" smtClean="0">
                <a:latin typeface="Saroda" pitchFamily="2" charset="0"/>
              </a:rPr>
              <a:t> </a:t>
            </a:r>
            <a:endParaRPr lang="en-US" sz="3600" dirty="0" err="1" smtClean="0">
              <a:latin typeface="Sarod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68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E7611-690A-4937-BF7E-B9D7939EE682}" type="datetime12">
              <a:rPr lang="bn-BD" smtClean="0"/>
              <a:t>16-10-16 09.33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2AD3-3F15-4F61-902D-64B0547CE061}" type="slidenum">
              <a:rPr lang="en-US" smtClean="0"/>
              <a:t>14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07" y="1295399"/>
            <a:ext cx="4109960" cy="31976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90787" y="0"/>
            <a:ext cx="4419600" cy="9233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  <a:sp3d extrusionH="57150">
              <a:bevelT w="57150" h="38100" prst="artDeco"/>
            </a:sp3d>
          </a:bodyPr>
          <a:lstStyle/>
          <a:p>
            <a:pPr algn="ctr"/>
            <a:r>
              <a:rPr lang="bn-BD" sz="5400" dirty="0" smtClean="0">
                <a:effectLst/>
                <a:latin typeface="Saroda" pitchFamily="2" charset="0"/>
              </a:rPr>
              <a:t>প্রতারণার কুফল</a:t>
            </a:r>
            <a:endParaRPr lang="en-US" sz="5400" dirty="0" err="1" smtClean="0">
              <a:effectLst/>
              <a:latin typeface="Saroda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34387" y="4643167"/>
            <a:ext cx="3417757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  <a:sp3d extrusionH="57150">
              <a:bevelT w="38100" h="38100"/>
            </a:sp3d>
          </a:bodyPr>
          <a:lstStyle/>
          <a:p>
            <a:pPr algn="just"/>
            <a:r>
              <a:rPr lang="bn-BD" sz="3600" dirty="0" smtClean="0">
                <a:latin typeface="Saroda" pitchFamily="2" charset="0"/>
              </a:rPr>
              <a:t>মৃত্যুর পর ঠিকানা হবে</a:t>
            </a:r>
            <a:r>
              <a:rPr lang="bn-IN" sz="3600" dirty="0" smtClean="0">
                <a:latin typeface="Saroda" pitchFamily="2" charset="0"/>
              </a:rPr>
              <a:t>। </a:t>
            </a:r>
            <a:endParaRPr lang="en-US" sz="3600" dirty="0" err="1" smtClean="0">
              <a:latin typeface="Saroda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487" y="1285837"/>
            <a:ext cx="3987800" cy="327387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39708" y="4618183"/>
            <a:ext cx="2113692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  <a:sp3d extrusionH="57150">
              <a:bevelT w="38100" h="38100"/>
            </a:sp3d>
          </a:bodyPr>
          <a:lstStyle/>
          <a:p>
            <a:pPr algn="just"/>
            <a:r>
              <a:rPr lang="bn-BD" sz="3600" dirty="0" smtClean="0">
                <a:latin typeface="Saroda" pitchFamily="2" charset="0"/>
              </a:rPr>
              <a:t>জাহান্নাম</a:t>
            </a:r>
            <a:endParaRPr lang="en-US" sz="3600" dirty="0" err="1" smtClean="0">
              <a:latin typeface="Sarod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85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E7611-690A-4937-BF7E-B9D7939EE682}" type="datetime12">
              <a:rPr lang="bn-BD" smtClean="0"/>
              <a:t>16-10-16 09.33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2AD3-3F15-4F61-902D-64B0547CE061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09476" y="1040468"/>
            <a:ext cx="6200931" cy="70788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bn-BD" sz="4000" dirty="0" smtClean="0">
                <a:effectLst>
                  <a:glow rad="228600">
                    <a:schemeClr val="accent4">
                      <a:lumMod val="40000"/>
                      <a:lumOff val="60000"/>
                      <a:alpha val="40000"/>
                    </a:schemeClr>
                  </a:glow>
                </a:effectLst>
                <a:latin typeface="Saroda" pitchFamily="2" charset="0"/>
              </a:rPr>
              <a:t>এসো আমরা একটি </a:t>
            </a:r>
            <a:r>
              <a:rPr lang="bn-BD" sz="4000" dirty="0">
                <a:effectLst>
                  <a:glow rad="228600">
                    <a:schemeClr val="accent4">
                      <a:lumMod val="40000"/>
                      <a:lumOff val="60000"/>
                      <a:alpha val="40000"/>
                    </a:schemeClr>
                  </a:glow>
                </a:effectLst>
                <a:latin typeface="Saroda" pitchFamily="2" charset="0"/>
              </a:rPr>
              <a:t>ভিডিও দেখে নিই </a:t>
            </a:r>
            <a:endParaRPr lang="en-US" sz="4000" dirty="0" err="1">
              <a:effectLst>
                <a:glow rad="228600">
                  <a:schemeClr val="accent4">
                    <a:lumMod val="40000"/>
                    <a:lumOff val="60000"/>
                    <a:alpha val="40000"/>
                  </a:schemeClr>
                </a:glow>
              </a:effectLst>
              <a:latin typeface="Saroda" pitchFamily="2" charset="0"/>
            </a:endParaRPr>
          </a:p>
        </p:txBody>
      </p:sp>
      <p:sp>
        <p:nvSpPr>
          <p:cNvPr id="5" name="Action Button: Movie 4">
            <a:hlinkClick r:id="rId3" highlightClick="1"/>
          </p:cNvPr>
          <p:cNvSpPr/>
          <p:nvPr/>
        </p:nvSpPr>
        <p:spPr>
          <a:xfrm>
            <a:off x="3543299" y="4448989"/>
            <a:ext cx="1600200" cy="707886"/>
          </a:xfrm>
          <a:prstGeom prst="actionButtonMovie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</a:bodyPr>
          <a:lstStyle/>
          <a:p>
            <a:pPr algn="just"/>
            <a:r>
              <a:rPr lang="bn-BD" sz="20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aroda" pitchFamily="2" charset="0"/>
              </a:rPr>
              <a:t>নেট কানেক্ট দিয়ে এখানে ক্লিক করুণ</a:t>
            </a:r>
            <a:endParaRPr lang="en-US" sz="2000" dirty="0" err="1" smtClean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Saroda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33600" y="0"/>
            <a:ext cx="4419600" cy="9233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  <a:sp3d extrusionH="57150">
              <a:bevelT w="57150" h="38100" prst="artDeco"/>
            </a:sp3d>
          </a:bodyPr>
          <a:lstStyle/>
          <a:p>
            <a:pPr algn="ctr"/>
            <a:r>
              <a:rPr lang="bn-BD" sz="5400" dirty="0" smtClean="0">
                <a:effectLst/>
                <a:latin typeface="Saroda" pitchFamily="2" charset="0"/>
              </a:rPr>
              <a:t>প্রতারণার কুফল</a:t>
            </a:r>
            <a:endParaRPr lang="en-US" sz="5400" dirty="0" err="1" smtClean="0">
              <a:effectLst/>
              <a:latin typeface="Sarod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72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E7611-690A-4937-BF7E-B9D7939EE682}" type="datetime12">
              <a:rPr lang="bn-BD" smtClean="0"/>
              <a:t>16-10-16 09.33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2AD3-3F15-4F61-902D-64B0547CE061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Date Placeholder 1"/>
          <p:cNvSpPr txBox="1">
            <a:spLocks/>
          </p:cNvSpPr>
          <p:nvPr/>
        </p:nvSpPr>
        <p:spPr>
          <a:xfrm>
            <a:off x="914400" y="632460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4E7611-690A-4937-BF7E-B9D7939EE682}" type="datetime12">
              <a:rPr lang="bn-BD" smtClean="0"/>
              <a:pPr/>
              <a:t>16-10-16 09.33</a:t>
            </a:fld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7696200" y="6324600"/>
            <a:ext cx="457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32AD3-3F15-4F61-902D-64B0547CE06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Date Placeholder 1"/>
          <p:cNvSpPr txBox="1">
            <a:spLocks/>
          </p:cNvSpPr>
          <p:nvPr/>
        </p:nvSpPr>
        <p:spPr bwMode="auto">
          <a:xfrm>
            <a:off x="914400" y="6324600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40F8B31-8CE2-4E04-8BAB-72D67CCBE096}" type="datetime12">
              <a:rPr lang="bn-BD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16-10-16 09.33</a:t>
            </a:fld>
            <a:endParaRPr lang="en-US" smtClean="0"/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 bwMode="auto">
          <a:xfrm>
            <a:off x="7696200" y="6324600"/>
            <a:ext cx="457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452B146-7B4A-4024-AC77-27709DE4289D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mtClean="0"/>
          </a:p>
        </p:txBody>
      </p:sp>
      <p:sp>
        <p:nvSpPr>
          <p:cNvPr id="8" name="Rounded Rectangle 7"/>
          <p:cNvSpPr/>
          <p:nvPr/>
        </p:nvSpPr>
        <p:spPr>
          <a:xfrm>
            <a:off x="-68939" y="5373201"/>
            <a:ext cx="9296400" cy="6858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571500" indent="-571500">
              <a:buFont typeface="Wingdings" panose="05000000000000000000" pitchFamily="2" charset="2"/>
              <a:buChar char="v"/>
              <a:defRPr/>
            </a:pPr>
            <a:r>
              <a:rPr lang="bn-BD" sz="4000" b="1" dirty="0" smtClean="0">
                <a:solidFill>
                  <a:schemeClr val="tx1"/>
                </a:solidFill>
              </a:rPr>
              <a:t>আমরা কীভাবে প্রতারণার হাত থেকে বাঁচতে পারি লিখ।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76200"/>
            <a:ext cx="560962" cy="70307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100397" y="44559"/>
            <a:ext cx="3228975" cy="685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জোড়ায় কাজ </a:t>
            </a:r>
            <a:endParaRPr lang="en-US" sz="5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24-Point Star 11"/>
          <p:cNvSpPr/>
          <p:nvPr/>
        </p:nvSpPr>
        <p:spPr>
          <a:xfrm>
            <a:off x="80963" y="3281363"/>
            <a:ext cx="2376488" cy="2014537"/>
          </a:xfrm>
          <a:prstGeom prst="star24">
            <a:avLst/>
          </a:prstGeom>
          <a:noFill/>
          <a:ln w="57150">
            <a:solidFill>
              <a:srgbClr val="00B0F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</a:rPr>
              <a:t>৫ মিনিট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4" name="Left Arrow 13"/>
          <p:cNvSpPr/>
          <p:nvPr/>
        </p:nvSpPr>
        <p:spPr>
          <a:xfrm rot="16200000">
            <a:off x="434852" y="1364534"/>
            <a:ext cx="1668710" cy="1214438"/>
          </a:xfrm>
          <a:prstGeom prst="leftArrow">
            <a:avLst/>
          </a:prstGeom>
          <a:noFill/>
          <a:ln w="57150"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</a:rPr>
              <a:t>সময়</a:t>
            </a:r>
            <a:endParaRPr lang="en-US" sz="3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910" y="1840136"/>
            <a:ext cx="4249711" cy="3267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3098132" y="958959"/>
            <a:ext cx="3531268" cy="6463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bn-BD" sz="3600" b="1" dirty="0" smtClean="0">
                <a:solidFill>
                  <a:srgbClr val="0DB35C"/>
                </a:solidFill>
              </a:rPr>
              <a:t>যেকো</a:t>
            </a:r>
            <a:r>
              <a:rPr lang="bn-IN" sz="3600" b="1" dirty="0" smtClean="0">
                <a:solidFill>
                  <a:srgbClr val="0DB35C"/>
                </a:solidFill>
              </a:rPr>
              <a:t>নো</a:t>
            </a:r>
            <a:r>
              <a:rPr lang="bn-BD" sz="3600" b="1" dirty="0" smtClean="0">
                <a:solidFill>
                  <a:srgbClr val="0DB35C"/>
                </a:solidFill>
              </a:rPr>
              <a:t> </a:t>
            </a:r>
            <a:r>
              <a:rPr lang="bn-BD" sz="3600" b="1" dirty="0">
                <a:solidFill>
                  <a:srgbClr val="0DB35C"/>
                </a:solidFill>
              </a:rPr>
              <a:t>একজন লিখ </a:t>
            </a:r>
            <a:endParaRPr lang="en-US" sz="3600" b="1" dirty="0">
              <a:solidFill>
                <a:srgbClr val="0DB3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43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-0.00579 L -0.00434 0.101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34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4" grpId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E7611-690A-4937-BF7E-B9D7939EE682}" type="datetime12">
              <a:rPr lang="bn-BD" smtClean="0"/>
              <a:t>16-10-16 09.33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2AD3-3F15-4F61-902D-64B0547CE061}" type="slidenum">
              <a:rPr lang="en-US" smtClean="0"/>
              <a:t>17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2895600" y="1143000"/>
            <a:ext cx="3238855" cy="652463"/>
          </a:xfrm>
          <a:prstGeom prst="rect">
            <a:avLst/>
          </a:prstGeom>
          <a:ln>
            <a:solidFill>
              <a:srgbClr val="D60093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Rectangle 4"/>
          <p:cNvSpPr/>
          <p:nvPr/>
        </p:nvSpPr>
        <p:spPr>
          <a:xfrm>
            <a:off x="1200327" y="5323435"/>
            <a:ext cx="6629400" cy="646331"/>
          </a:xfrm>
          <a:prstGeom prst="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bn-BD" sz="3600" dirty="0" smtClean="0">
                <a:effectLst/>
                <a:latin typeface="Saroda" pitchFamily="2" charset="0"/>
              </a:rPr>
              <a:t>অর্থ-যে প্রতারণা করে সে আমার দল ভূক্ত নয়।</a:t>
            </a:r>
            <a:endParaRPr lang="en-US" sz="3600" dirty="0" err="1" smtClean="0">
              <a:effectLst/>
              <a:latin typeface="Saroda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49596"/>
            <a:ext cx="6019800" cy="646331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bn-BD" sz="3600" dirty="0" smtClean="0">
                <a:effectLst>
                  <a:glow rad="228600">
                    <a:schemeClr val="accent4">
                      <a:lumMod val="40000"/>
                      <a:lumOff val="60000"/>
                      <a:alpha val="40000"/>
                    </a:schemeClr>
                  </a:glow>
                </a:effectLst>
                <a:latin typeface="Saroda" pitchFamily="2" charset="0"/>
              </a:rPr>
              <a:t>এ সব প্রতারণা সম্পর্কে রাসূল (সা)বলেন-</a:t>
            </a:r>
            <a:endParaRPr lang="en-US" sz="3600" dirty="0" err="1" smtClean="0">
              <a:effectLst>
                <a:glow rad="228600">
                  <a:schemeClr val="accent4">
                    <a:lumMod val="40000"/>
                    <a:lumOff val="60000"/>
                    <a:alpha val="40000"/>
                  </a:schemeClr>
                </a:glow>
              </a:effectLst>
              <a:latin typeface="Saroda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5"/>
          <a:stretch/>
        </p:blipFill>
        <p:spPr>
          <a:xfrm>
            <a:off x="1752600" y="2089698"/>
            <a:ext cx="4953000" cy="29395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D6009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630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E7611-690A-4937-BF7E-B9D7939EE682}" type="datetime12">
              <a:rPr lang="bn-BD" smtClean="0"/>
              <a:t>16-10-16 09.33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2AD3-3F15-4F61-902D-64B0547CE061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43000" y="14645"/>
            <a:ext cx="6828971" cy="76944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  <a:sp3d extrusionH="57150">
              <a:bevelT w="38100" h="38100"/>
            </a:sp3d>
          </a:bodyPr>
          <a:lstStyle/>
          <a:p>
            <a:pPr algn="just"/>
            <a:r>
              <a:rPr lang="bn-BD" sz="4400" b="1" dirty="0" smtClean="0">
                <a:effectLst/>
                <a:latin typeface="Saroda" pitchFamily="2" charset="0"/>
              </a:rPr>
              <a:t>প্রতারণা বর্জনের ব্যাপারে আল্লাহ বলেন-</a:t>
            </a:r>
            <a:endParaRPr lang="en-US" sz="4400" b="1" dirty="0" err="1" smtClean="0">
              <a:effectLst/>
              <a:latin typeface="Saroda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160714" y="1316504"/>
            <a:ext cx="8678485" cy="9144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43655" y="2459504"/>
            <a:ext cx="8807969" cy="1938992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</a:bodyPr>
          <a:lstStyle/>
          <a:p>
            <a:pPr algn="just"/>
            <a:r>
              <a:rPr lang="bn-BD" sz="4000" b="1" dirty="0" smtClean="0">
                <a:latin typeface="Saroda" pitchFamily="2" charset="0"/>
              </a:rPr>
              <a:t>অর্থ- তোমরা সত্যের সাথে মিথ্যার মিশ্রণ কর না এবং জেনে শুনে সত্য গোপন কর না। ( সুরা আল বাকারা, আয়াত-৪২ ।</a:t>
            </a:r>
            <a:endParaRPr lang="en-US" sz="4000" b="1" dirty="0" err="1" smtClean="0">
              <a:latin typeface="Saroda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4762" y="4473714"/>
            <a:ext cx="7965753" cy="70788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bn-BD" sz="4000" dirty="0" smtClean="0">
                <a:effectLst>
                  <a:glow rad="228600">
                    <a:schemeClr val="accent4">
                      <a:lumMod val="40000"/>
                      <a:lumOff val="60000"/>
                      <a:alpha val="40000"/>
                    </a:schemeClr>
                  </a:glow>
                </a:effectLst>
                <a:latin typeface="Saroda" pitchFamily="2" charset="0"/>
              </a:rPr>
              <a:t>এসো আমরা এ সম্পর্কিত একটি </a:t>
            </a:r>
            <a:r>
              <a:rPr lang="bn-BD" sz="4000" dirty="0">
                <a:effectLst>
                  <a:glow rad="228600">
                    <a:schemeClr val="accent4">
                      <a:lumMod val="40000"/>
                      <a:lumOff val="60000"/>
                      <a:alpha val="40000"/>
                    </a:schemeClr>
                  </a:glow>
                </a:effectLst>
                <a:latin typeface="Saroda" pitchFamily="2" charset="0"/>
              </a:rPr>
              <a:t>ভিডিও দেখে নিই </a:t>
            </a:r>
            <a:endParaRPr lang="en-US" sz="4000" dirty="0" err="1">
              <a:effectLst>
                <a:glow rad="228600">
                  <a:schemeClr val="accent4">
                    <a:lumMod val="40000"/>
                    <a:lumOff val="60000"/>
                    <a:alpha val="40000"/>
                  </a:schemeClr>
                </a:glow>
              </a:effectLst>
              <a:latin typeface="Saroda" pitchFamily="2" charset="0"/>
            </a:endParaRPr>
          </a:p>
        </p:txBody>
      </p:sp>
      <p:sp>
        <p:nvSpPr>
          <p:cNvPr id="13" name="Action Button: Movie 12">
            <a:hlinkClick r:id="rId5" highlightClick="1"/>
          </p:cNvPr>
          <p:cNvSpPr/>
          <p:nvPr/>
        </p:nvSpPr>
        <p:spPr>
          <a:xfrm>
            <a:off x="3505200" y="5311914"/>
            <a:ext cx="1600200" cy="707886"/>
          </a:xfrm>
          <a:prstGeom prst="actionButtonMovi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</a:bodyPr>
          <a:lstStyle/>
          <a:p>
            <a:pPr algn="just"/>
            <a:r>
              <a:rPr lang="bn-BD" sz="20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aroda" pitchFamily="2" charset="0"/>
              </a:rPr>
              <a:t>নেট কানেক্ট দিয়ে এখানে ক্লিক করুণ</a:t>
            </a:r>
            <a:endParaRPr lang="en-US" sz="2000" dirty="0" err="1" smtClean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Saroda" pitchFamily="2" charset="0"/>
            </a:endParaRPr>
          </a:p>
        </p:txBody>
      </p:sp>
      <p:graphicFrame>
        <p:nvGraphicFramePr>
          <p:cNvPr id="7" name="Object 6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6082840"/>
              </p:ext>
            </p:extLst>
          </p:nvPr>
        </p:nvGraphicFramePr>
        <p:xfrm>
          <a:off x="5715000" y="5374832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" name="Packager Shell Object" showAsIcon="1" r:id="rId6" imgW="914400" imgH="771480" progId="Package">
                  <p:embed/>
                </p:oleObj>
              </mc:Choice>
              <mc:Fallback>
                <p:oleObj name="Packager Shell Object" showAsIcon="1" r:id="rId6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15000" y="5374832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470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E7611-690A-4937-BF7E-B9D7939EE682}" type="datetime12">
              <a:rPr lang="bn-BD" smtClean="0"/>
              <a:t>16-10-16 09.33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2AD3-3F15-4F61-902D-64B0547CE061}" type="slidenum">
              <a:rPr lang="en-US" smtClean="0"/>
              <a:t>19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b="21846"/>
          <a:stretch/>
        </p:blipFill>
        <p:spPr>
          <a:xfrm>
            <a:off x="230399" y="2933096"/>
            <a:ext cx="8685001" cy="8382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211239" y="76200"/>
            <a:ext cx="6934200" cy="707886"/>
          </a:xfrm>
          <a:prstGeom prst="rect">
            <a:avLst/>
          </a:prstGeom>
          <a:noFill/>
          <a:ln>
            <a:solidFill>
              <a:srgbClr val="D60093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  <a:sp3d extrusionH="57150">
              <a:bevelT w="38100" h="38100"/>
            </a:sp3d>
          </a:bodyPr>
          <a:lstStyle/>
          <a:p>
            <a:pPr algn="just"/>
            <a:r>
              <a:rPr lang="bn-BD" sz="4000" b="1" dirty="0" smtClean="0">
                <a:effectLst/>
                <a:latin typeface="Saroda" pitchFamily="2" charset="0"/>
              </a:rPr>
              <a:t>ওজনে কম দেওয়ার ব্যাপারে আল্লাহ বলেন-</a:t>
            </a:r>
            <a:endParaRPr lang="en-US" sz="4000" b="1" dirty="0" err="1" smtClean="0">
              <a:effectLst/>
              <a:latin typeface="Saroda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399" y="3939837"/>
            <a:ext cx="8827957" cy="1938992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</a:bodyPr>
          <a:lstStyle/>
          <a:p>
            <a:pPr algn="just"/>
            <a:r>
              <a:rPr lang="bn-BD" sz="4000" dirty="0" smtClean="0">
                <a:latin typeface="Saroda" pitchFamily="2" charset="0"/>
              </a:rPr>
              <a:t>অর্থ-ধ্বংস তাদের জন্য যারা মাপে কম দেয়। যারা লোকের নিকট হতে মেপে নেওয়ার  সময় পূর্ণমাত্রায় গ্রহণ করে এবং যখন তারা মেপে দেয় তখন কম দেয়। </a:t>
            </a:r>
            <a:endParaRPr lang="en-US" sz="4000" dirty="0" err="1" smtClean="0">
              <a:latin typeface="Saroda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472" y="1118717"/>
            <a:ext cx="2261812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8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E7611-690A-4937-BF7E-B9D7939EE682}" type="datetime12">
              <a:rPr lang="bn-BD" smtClean="0"/>
              <a:t>16-10-16 09.33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2AD3-3F15-4F61-902D-64B0547CE061}" type="slidenum">
              <a:rPr lang="en-US" smtClean="0"/>
              <a:t>2</a:t>
            </a:fld>
            <a:endParaRPr lang="en-US" dirty="0"/>
          </a:p>
        </p:txBody>
      </p:sp>
      <p:sp>
        <p:nvSpPr>
          <p:cNvPr id="24" name="Date Placeholder 1"/>
          <p:cNvSpPr txBox="1">
            <a:spLocks/>
          </p:cNvSpPr>
          <p:nvPr/>
        </p:nvSpPr>
        <p:spPr>
          <a:xfrm>
            <a:off x="914400" y="6324600"/>
            <a:ext cx="1600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4E7611-690A-4937-BF7E-B9D7939EE682}" type="datetime12">
              <a:rPr lang="bn-BD" smtClean="0"/>
              <a:pPr/>
              <a:t>16-10-16 09.33</a:t>
            </a:fld>
            <a:endParaRPr lang="en-US" dirty="0"/>
          </a:p>
        </p:txBody>
      </p:sp>
      <p:sp>
        <p:nvSpPr>
          <p:cNvPr id="25" name="Slide Number Placeholder 2"/>
          <p:cNvSpPr txBox="1">
            <a:spLocks/>
          </p:cNvSpPr>
          <p:nvPr/>
        </p:nvSpPr>
        <p:spPr>
          <a:xfrm>
            <a:off x="7696200" y="6324600"/>
            <a:ext cx="457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32AD3-3F15-4F61-902D-64B0547CE06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6" name="Date Placeholder 3"/>
          <p:cNvSpPr txBox="1">
            <a:spLocks/>
          </p:cNvSpPr>
          <p:nvPr/>
        </p:nvSpPr>
        <p:spPr bwMode="auto">
          <a:xfrm>
            <a:off x="914400" y="6324600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8C181D8-23B8-4FA5-BA12-AF4EE627A9DA}" type="datetime12">
              <a:rPr lang="bn-BD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16-10-16 09.33</a:t>
            </a:fld>
            <a:endParaRPr lang="en-US" smtClean="0"/>
          </a:p>
        </p:txBody>
      </p:sp>
      <p:sp>
        <p:nvSpPr>
          <p:cNvPr id="27" name="Slide Number Placeholder 5"/>
          <p:cNvSpPr txBox="1">
            <a:spLocks/>
          </p:cNvSpPr>
          <p:nvPr/>
        </p:nvSpPr>
        <p:spPr bwMode="auto">
          <a:xfrm>
            <a:off x="7696200" y="6324600"/>
            <a:ext cx="457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9pPr>
          </a:lstStyle>
          <a:p>
            <a:pPr eaLnBrk="1" hangingPunct="1"/>
            <a:fld id="{164443E0-47C6-404E-BEEA-1A0FB94ABB73}" type="slidenum">
              <a:rPr lang="en-US" smtClean="0"/>
              <a:pPr eaLnBrk="1" hangingPunct="1"/>
              <a:t>2</a:t>
            </a:fld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1752600" y="0"/>
            <a:ext cx="5943600" cy="74612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6000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rgbClr val="0DB35C">
                      <a:alpha val="40000"/>
                    </a:srgbClr>
                  </a:glow>
                </a:effectLst>
              </a:rPr>
              <a:t>আজকের পাঠে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rgbClr val="0DB35C">
                      <a:alpha val="40000"/>
                    </a:srgbClr>
                  </a:glow>
                </a:effectLst>
              </a:rPr>
              <a:t>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rgbClr val="0DB35C">
                      <a:alpha val="40000"/>
                    </a:srgbClr>
                  </a:glow>
                </a:effectLst>
              </a:rPr>
              <a:t>সবাইকে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rgbClr val="0DB35C">
                      <a:alpha val="40000"/>
                    </a:srgbClr>
                  </a:glow>
                </a:effectLst>
              </a:rPr>
              <a:t>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rnd" cmpd="sng">
            <a:gradFill>
              <a:gsLst>
                <a:gs pos="3000">
                  <a:srgbClr val="03D4A8"/>
                </a:gs>
                <a:gs pos="33000">
                  <a:srgbClr val="21D6E0"/>
                </a:gs>
                <a:gs pos="68000">
                  <a:srgbClr val="0087E6"/>
                </a:gs>
                <a:gs pos="97000">
                  <a:srgbClr val="005CBF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8-Point Star 29"/>
          <p:cNvSpPr/>
          <p:nvPr/>
        </p:nvSpPr>
        <p:spPr>
          <a:xfrm>
            <a:off x="304800" y="4419600"/>
            <a:ext cx="2057400" cy="1752600"/>
          </a:xfrm>
          <a:prstGeom prst="star8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BD" sz="13800" dirty="0"/>
              <a:t>স্বা</a:t>
            </a:r>
            <a:r>
              <a:rPr lang="bn-BD" dirty="0"/>
              <a:t> </a:t>
            </a:r>
            <a:endParaRPr lang="en-US" dirty="0"/>
          </a:p>
        </p:txBody>
      </p:sp>
      <p:sp>
        <p:nvSpPr>
          <p:cNvPr id="31" name="12-Point Star 30"/>
          <p:cNvSpPr/>
          <p:nvPr/>
        </p:nvSpPr>
        <p:spPr>
          <a:xfrm>
            <a:off x="2438400" y="4419600"/>
            <a:ext cx="1905000" cy="1737360"/>
          </a:xfrm>
          <a:prstGeom prst="star12">
            <a:avLst/>
          </a:prstGeom>
          <a:solidFill>
            <a:srgbClr val="0066FF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BD" sz="13800" dirty="0"/>
              <a:t>গ</a:t>
            </a:r>
            <a:endParaRPr lang="en-US" sz="13800" dirty="0"/>
          </a:p>
        </p:txBody>
      </p:sp>
      <p:sp>
        <p:nvSpPr>
          <p:cNvPr id="32" name="12-Point Star 31"/>
          <p:cNvSpPr/>
          <p:nvPr/>
        </p:nvSpPr>
        <p:spPr>
          <a:xfrm>
            <a:off x="4343400" y="4419600"/>
            <a:ext cx="2057400" cy="1737360"/>
          </a:xfrm>
          <a:prstGeom prst="star12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BD" sz="13800" dirty="0"/>
              <a:t>ত</a:t>
            </a:r>
            <a:endParaRPr lang="en-US" sz="13800" dirty="0"/>
          </a:p>
        </p:txBody>
      </p:sp>
      <p:sp>
        <p:nvSpPr>
          <p:cNvPr id="33" name="8-Point Star 32"/>
          <p:cNvSpPr/>
          <p:nvPr/>
        </p:nvSpPr>
        <p:spPr>
          <a:xfrm>
            <a:off x="6400800" y="4419600"/>
            <a:ext cx="2133600" cy="1737360"/>
          </a:xfrm>
          <a:prstGeom prst="star8">
            <a:avLst/>
          </a:prstGeom>
          <a:solidFill>
            <a:srgbClr val="0D95B5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BD" sz="13800" dirty="0"/>
              <a:t>ম</a:t>
            </a:r>
            <a:r>
              <a:rPr lang="bn-BD" sz="19900" dirty="0"/>
              <a:t> </a:t>
            </a:r>
            <a:endParaRPr lang="en-US" sz="19900" dirty="0"/>
          </a:p>
        </p:txBody>
      </p:sp>
    </p:spTree>
    <p:extLst>
      <p:ext uri="{BB962C8B-B14F-4D97-AF65-F5344CB8AC3E}">
        <p14:creationId xmlns:p14="http://schemas.microsoft.com/office/powerpoint/2010/main" val="417211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6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6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E7611-690A-4937-BF7E-B9D7939EE682}" type="datetime12">
              <a:rPr lang="bn-BD" smtClean="0"/>
              <a:t>16-10-16 09.33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2AD3-3F15-4F61-902D-64B0547CE061}" type="slidenum">
              <a:rPr lang="en-US" smtClean="0"/>
              <a:t>20</a:t>
            </a:fld>
            <a:endParaRPr lang="en-US" dirty="0"/>
          </a:p>
        </p:txBody>
      </p:sp>
      <p:sp>
        <p:nvSpPr>
          <p:cNvPr id="4" name="Date Placeholder 1"/>
          <p:cNvSpPr txBox="1">
            <a:spLocks/>
          </p:cNvSpPr>
          <p:nvPr/>
        </p:nvSpPr>
        <p:spPr>
          <a:xfrm>
            <a:off x="914400" y="632460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4E7611-690A-4937-BF7E-B9D7939EE682}" type="datetime12">
              <a:rPr lang="bn-BD" smtClean="0"/>
              <a:pPr/>
              <a:t>16-10-16 09.33</a:t>
            </a:fld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7696200" y="6324600"/>
            <a:ext cx="457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32AD3-3F15-4F61-902D-64B0547CE061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Date Placeholder 1"/>
          <p:cNvSpPr txBox="1">
            <a:spLocks/>
          </p:cNvSpPr>
          <p:nvPr/>
        </p:nvSpPr>
        <p:spPr bwMode="auto">
          <a:xfrm>
            <a:off x="914400" y="6324600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FAF57C6-DA59-4E9A-8814-1E58E0305477}" type="datetime12">
              <a:rPr lang="bn-BD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16-10-16 09.33</a:t>
            </a:fld>
            <a:endParaRPr lang="en-US" smtClean="0"/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 bwMode="auto">
          <a:xfrm>
            <a:off x="7696200" y="6324600"/>
            <a:ext cx="457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4B8E139-6105-4063-A13C-9CF3FF3FFC69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mtClean="0"/>
          </a:p>
        </p:txBody>
      </p:sp>
      <p:sp>
        <p:nvSpPr>
          <p:cNvPr id="8" name="Rectangle 7"/>
          <p:cNvSpPr/>
          <p:nvPr/>
        </p:nvSpPr>
        <p:spPr>
          <a:xfrm>
            <a:off x="152400" y="5334000"/>
            <a:ext cx="8763000" cy="724352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571500" indent="-571500">
              <a:buFont typeface="Wingdings" pitchFamily="2" charset="2"/>
              <a:buChar char="v"/>
              <a:defRPr/>
            </a:pPr>
            <a:r>
              <a:rPr lang="bn-BD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প্রতারণার ফলে সমাজ কীভাবে ক্ষতিগ্রস্থ হচ্ছে </a:t>
            </a:r>
            <a:r>
              <a:rPr lang="bn-BD" sz="4000" b="1" dirty="0" smtClean="0">
                <a:solidFill>
                  <a:schemeClr val="tx1"/>
                </a:solidFill>
              </a:rPr>
              <a:t>লিখ।   </a:t>
            </a:r>
            <a:endParaRPr lang="en-US" sz="4000" b="1" dirty="0" smtClean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19200" y="101454"/>
            <a:ext cx="6934200" cy="609600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bn-BD" sz="4400" b="1" dirty="0">
                <a:solidFill>
                  <a:schemeClr val="tx1"/>
                </a:solidFill>
                <a:effectLst/>
              </a:rPr>
              <a:t>প্রতিটি </a:t>
            </a:r>
            <a:r>
              <a:rPr lang="bn-BD" sz="4400" b="1" dirty="0" smtClean="0">
                <a:solidFill>
                  <a:schemeClr val="tx1"/>
                </a:solidFill>
                <a:effectLst/>
              </a:rPr>
              <a:t>দলে </a:t>
            </a:r>
            <a:r>
              <a:rPr lang="en-US" sz="4400" b="1" dirty="0" err="1" smtClean="0">
                <a:solidFill>
                  <a:schemeClr val="tx1"/>
                </a:solidFill>
              </a:rPr>
              <a:t>যেকো</a:t>
            </a:r>
            <a:r>
              <a:rPr lang="bn-IN" sz="4400" b="1" dirty="0" smtClean="0">
                <a:solidFill>
                  <a:schemeClr val="tx1"/>
                </a:solidFill>
              </a:rPr>
              <a:t>নো</a:t>
            </a:r>
            <a:r>
              <a:rPr lang="bn-BD" sz="4400" b="1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effectLst/>
              </a:rPr>
              <a:t>একজন</a:t>
            </a:r>
            <a:r>
              <a:rPr lang="en-US" sz="4400" b="1" dirty="0" smtClean="0">
                <a:solidFill>
                  <a:schemeClr val="tx1"/>
                </a:solidFill>
                <a:effectLst/>
              </a:rPr>
              <a:t> </a:t>
            </a:r>
            <a:r>
              <a:rPr lang="bn-IN" sz="4400" b="1" dirty="0" smtClean="0">
                <a:solidFill>
                  <a:schemeClr val="tx1"/>
                </a:solidFill>
              </a:rPr>
              <a:t>লি</a:t>
            </a:r>
            <a:r>
              <a:rPr lang="bn-BD" sz="4400" b="1" dirty="0" smtClean="0">
                <a:solidFill>
                  <a:schemeClr val="tx1"/>
                </a:solidFill>
                <a:effectLst/>
              </a:rPr>
              <a:t>খবে </a:t>
            </a:r>
            <a:endParaRPr lang="en-US" sz="4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666639" y="901554"/>
            <a:ext cx="2298728" cy="78136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800" dirty="0" smtClean="0"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দলীয় কাজ </a:t>
            </a:r>
            <a:endParaRPr lang="en-US" sz="4800" dirty="0">
              <a:solidFill>
                <a:schemeClr val="tx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1" name="24-Point Star 10"/>
          <p:cNvSpPr/>
          <p:nvPr/>
        </p:nvSpPr>
        <p:spPr>
          <a:xfrm>
            <a:off x="6803117" y="3526091"/>
            <a:ext cx="1838101" cy="1526266"/>
          </a:xfrm>
          <a:prstGeom prst="star24">
            <a:avLst/>
          </a:prstGeom>
          <a:solidFill>
            <a:srgbClr val="92D050"/>
          </a:solidFill>
          <a:ln w="57150">
            <a:solidFill>
              <a:srgbClr val="D60093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</a:rPr>
              <a:t>৭+৫ মিনিট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6477000" y="1873422"/>
            <a:ext cx="2564567" cy="1386421"/>
          </a:xfrm>
          <a:prstGeom prst="downArrow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</a:rPr>
              <a:t>সময়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66" y="1066800"/>
            <a:ext cx="5848634" cy="3886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5" name="Straight Connector 14"/>
          <p:cNvCxnSpPr/>
          <p:nvPr/>
        </p:nvCxnSpPr>
        <p:spPr>
          <a:xfrm>
            <a:off x="6343219" y="939654"/>
            <a:ext cx="0" cy="4241946"/>
          </a:xfrm>
          <a:prstGeom prst="line">
            <a:avLst/>
          </a:prstGeom>
          <a:ln w="57150">
            <a:solidFill>
              <a:srgbClr val="D6009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512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E7611-690A-4937-BF7E-B9D7939EE682}" type="datetime12">
              <a:rPr lang="bn-BD" smtClean="0"/>
              <a:t>16-10-16 09.33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2AD3-3F15-4F61-902D-64B0547CE061}" type="slidenum">
              <a:rPr lang="en-US" smtClean="0"/>
              <a:t>21</a:t>
            </a:fld>
            <a:endParaRPr lang="en-US" dirty="0"/>
          </a:p>
        </p:txBody>
      </p:sp>
      <p:sp>
        <p:nvSpPr>
          <p:cNvPr id="4" name="Date Placeholder 1"/>
          <p:cNvSpPr txBox="1">
            <a:spLocks/>
          </p:cNvSpPr>
          <p:nvPr/>
        </p:nvSpPr>
        <p:spPr>
          <a:xfrm>
            <a:off x="914400" y="632460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4E7611-690A-4937-BF7E-B9D7939EE682}" type="datetime12">
              <a:rPr lang="bn-BD" smtClean="0"/>
              <a:pPr/>
              <a:t>16-10-16 09.33</a:t>
            </a:fld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7696200" y="6324600"/>
            <a:ext cx="457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32AD3-3F15-4F61-902D-64B0547CE061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3443331"/>
            <a:ext cx="9113317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w="82550" h="38100" prst="coolSlant"/>
            </a:sp3d>
          </a:bodyPr>
          <a:lstStyle/>
          <a:p>
            <a:pPr marL="571500" indent="-571500">
              <a:buFont typeface="Wingdings" pitchFamily="2" charset="2"/>
              <a:buChar char="v"/>
              <a:defRPr/>
            </a:pPr>
            <a:r>
              <a:rPr lang="bn-BD" sz="36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‘যে প্রতারণা করে সে আমাদের দলভুক্ত নয়’ এটি কার বাণী?</a:t>
            </a:r>
            <a:endParaRPr lang="bn-BD" sz="36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301013" y="149371"/>
            <a:ext cx="4000500" cy="558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bn-BD" sz="4400" b="1" dirty="0" smtClean="0">
                <a:solidFill>
                  <a:schemeClr val="tx1"/>
                </a:solidFill>
              </a:rPr>
              <a:t>সঠিক উত্তরে ক্লিক কর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886392" y="2008767"/>
            <a:ext cx="2472515" cy="593773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>
              <a:defRPr/>
            </a:pPr>
            <a:r>
              <a:rPr lang="bn-BD" sz="4400" b="1" dirty="0">
                <a:solidFill>
                  <a:schemeClr val="tx1"/>
                </a:solidFill>
              </a:rPr>
              <a:t>খ</a:t>
            </a:r>
            <a:r>
              <a:rPr lang="bn-BD" sz="4400" b="1" dirty="0" smtClean="0">
                <a:solidFill>
                  <a:schemeClr val="tx1"/>
                </a:solidFill>
              </a:rPr>
              <a:t>। মানুষ নয় </a:t>
            </a:r>
            <a:endParaRPr lang="bn-BD" sz="44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318932" y="5092576"/>
            <a:ext cx="3425854" cy="85002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>
              <a:defRPr/>
            </a:pPr>
            <a:r>
              <a:rPr lang="bn-BD" sz="3200" b="1" dirty="0" smtClean="0">
                <a:solidFill>
                  <a:schemeClr val="tx1"/>
                </a:solidFill>
              </a:rPr>
              <a:t>ঘ। হযরত আলী (রা) এর </a:t>
            </a:r>
            <a:endParaRPr lang="bn-BD" sz="32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088" y="2701546"/>
            <a:ext cx="3067361" cy="58401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>
              <a:defRPr/>
            </a:pPr>
            <a:r>
              <a:rPr lang="bn-BD" sz="4800" b="1" dirty="0">
                <a:solidFill>
                  <a:schemeClr val="tx1"/>
                </a:solidFill>
              </a:rPr>
              <a:t> গ</a:t>
            </a:r>
            <a:r>
              <a:rPr lang="bn-BD" sz="4800" b="1" dirty="0" smtClean="0">
                <a:solidFill>
                  <a:schemeClr val="tx1"/>
                </a:solidFill>
              </a:rPr>
              <a:t>। আলেম নয় </a:t>
            </a:r>
            <a:endParaRPr lang="bn-BD" sz="28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0088" y="2041995"/>
            <a:ext cx="3067361" cy="575954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>
              <a:defRPr/>
            </a:pPr>
            <a:r>
              <a:rPr lang="bn-BD" sz="4800" b="1" dirty="0">
                <a:solidFill>
                  <a:schemeClr val="tx1"/>
                </a:solidFill>
              </a:rPr>
              <a:t>ক</a:t>
            </a:r>
            <a:r>
              <a:rPr lang="bn-BD" sz="4800" b="1" dirty="0" smtClean="0">
                <a:solidFill>
                  <a:schemeClr val="tx1"/>
                </a:solidFill>
              </a:rPr>
              <a:t>। বিশ্বাসী নয় </a:t>
            </a:r>
            <a:endParaRPr lang="bn-BD" sz="48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28599" y="4219712"/>
            <a:ext cx="2699555" cy="76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>
              <a:defRPr/>
            </a:pPr>
            <a:r>
              <a:rPr lang="bn-BD" b="1" dirty="0">
                <a:solidFill>
                  <a:schemeClr val="tx1"/>
                </a:solidFill>
              </a:rPr>
              <a:t> </a:t>
            </a:r>
            <a:r>
              <a:rPr lang="bn-BD" sz="4000" b="1" dirty="0">
                <a:solidFill>
                  <a:schemeClr val="tx1"/>
                </a:solidFill>
              </a:rPr>
              <a:t>ক</a:t>
            </a:r>
            <a:r>
              <a:rPr lang="bn-BD" sz="4000" b="1" dirty="0" smtClean="0">
                <a:solidFill>
                  <a:schemeClr val="tx1"/>
                </a:solidFill>
              </a:rPr>
              <a:t>। আল্লাহর </a:t>
            </a:r>
            <a:endParaRPr lang="bn-BD" sz="24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916372" y="2679866"/>
            <a:ext cx="2474724" cy="54818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>
              <a:defRPr/>
            </a:pPr>
            <a:r>
              <a:rPr lang="bn-BD" sz="4400" b="1" dirty="0">
                <a:solidFill>
                  <a:schemeClr val="tx1"/>
                </a:solidFill>
              </a:rPr>
              <a:t>ঘ</a:t>
            </a:r>
            <a:r>
              <a:rPr lang="bn-BD" sz="4400" b="1" dirty="0" smtClean="0">
                <a:solidFill>
                  <a:schemeClr val="tx1"/>
                </a:solidFill>
              </a:rPr>
              <a:t>। মুমিন নয়</a:t>
            </a:r>
            <a:endParaRPr lang="bn-BD" sz="4400" b="1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30587" y="5092576"/>
            <a:ext cx="2697568" cy="76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>
              <a:defRPr/>
            </a:pPr>
            <a:r>
              <a:rPr lang="bn-BD" sz="3600" b="1" dirty="0" smtClean="0">
                <a:solidFill>
                  <a:schemeClr val="tx1"/>
                </a:solidFill>
              </a:rPr>
              <a:t> </a:t>
            </a:r>
            <a:r>
              <a:rPr lang="bn-BD" sz="3600" b="1" dirty="0">
                <a:solidFill>
                  <a:schemeClr val="tx1"/>
                </a:solidFill>
              </a:rPr>
              <a:t>গ</a:t>
            </a:r>
            <a:r>
              <a:rPr lang="bn-BD" sz="3600" b="1" dirty="0" smtClean="0">
                <a:solidFill>
                  <a:schemeClr val="tx1"/>
                </a:solidFill>
              </a:rPr>
              <a:t>। রা</a:t>
            </a:r>
            <a:r>
              <a:rPr lang="bn-IN" sz="3600" b="1" dirty="0" smtClean="0">
                <a:solidFill>
                  <a:schemeClr val="tx1"/>
                </a:solidFill>
              </a:rPr>
              <a:t>সূ</a:t>
            </a:r>
            <a:r>
              <a:rPr lang="bn-BD" sz="3600" b="1" dirty="0" smtClean="0">
                <a:solidFill>
                  <a:schemeClr val="tx1"/>
                </a:solidFill>
              </a:rPr>
              <a:t>লের </a:t>
            </a:r>
            <a:endParaRPr lang="bn-BD" sz="3600" b="1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8378" y="1040977"/>
            <a:ext cx="6486525" cy="851297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  <a:sp3d extrusionH="57150">
              <a:bevelT w="82550" h="38100" prst="coolSlant"/>
            </a:sp3d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bn-BD" sz="4400" dirty="0" smtClean="0">
                <a:latin typeface="Saroda" pitchFamily="2" charset="0"/>
              </a:rPr>
              <a:t>যে ব্যক্তি প্রতারণা করে সে প্রকৃত-</a:t>
            </a:r>
            <a:endParaRPr lang="en-US" sz="4400" dirty="0"/>
          </a:p>
        </p:txBody>
      </p:sp>
      <p:sp>
        <p:nvSpPr>
          <p:cNvPr id="17" name="Rounded Rectangle 16"/>
          <p:cNvSpPr/>
          <p:nvPr/>
        </p:nvSpPr>
        <p:spPr>
          <a:xfrm>
            <a:off x="4301263" y="4287943"/>
            <a:ext cx="3443004" cy="76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>
              <a:defRPr/>
            </a:pPr>
            <a:r>
              <a:rPr lang="bn-BD" sz="3600" b="1" dirty="0">
                <a:solidFill>
                  <a:schemeClr val="tx1"/>
                </a:solidFill>
              </a:rPr>
              <a:t>খ</a:t>
            </a:r>
            <a:r>
              <a:rPr lang="bn-BD" sz="3600" b="1" dirty="0" smtClean="0">
                <a:solidFill>
                  <a:schemeClr val="tx1"/>
                </a:solidFill>
              </a:rPr>
              <a:t>। ওমর (রা.) এর </a:t>
            </a:r>
            <a:endParaRPr lang="bn-BD" sz="3600" b="1" dirty="0">
              <a:solidFill>
                <a:schemeClr val="tx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 t="13017" r="4521" b="36654"/>
          <a:stretch/>
        </p:blipFill>
        <p:spPr>
          <a:xfrm>
            <a:off x="1973807" y="67462"/>
            <a:ext cx="4696750" cy="814164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9" name="Picture 18">
            <a:hlinkClick r:id="" action="ppaction://noaction" highlightClick="1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7" b="25881"/>
          <a:stretch/>
        </p:blipFill>
        <p:spPr>
          <a:xfrm>
            <a:off x="1714500" y="-2139"/>
            <a:ext cx="5693194" cy="833438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9"/>
          <a:stretch/>
        </p:blipFill>
        <p:spPr>
          <a:xfrm>
            <a:off x="7667397" y="1804783"/>
            <a:ext cx="1400175" cy="141983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5"/>
          <a:stretch/>
        </p:blipFill>
        <p:spPr>
          <a:xfrm>
            <a:off x="7696200" y="4340027"/>
            <a:ext cx="1417117" cy="141983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60871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8" grpId="1"/>
      <p:bldP spid="8" grpId="2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fld id="{114E7611-690A-4937-BF7E-B9D7939EE682}" type="datetime12">
              <a:rPr lang="bn-BD" smtClean="0"/>
              <a:t>16-10-16 09.33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fld id="{A6632AD3-3F15-4F61-902D-64B0547CE061}" type="slidenum">
              <a:rPr lang="en-US" smtClean="0"/>
              <a:t>22</a:t>
            </a:fld>
            <a:endParaRPr lang="en-US" dirty="0"/>
          </a:p>
        </p:txBody>
      </p:sp>
      <p:sp>
        <p:nvSpPr>
          <p:cNvPr id="4" name="Date Placeholder 1"/>
          <p:cNvSpPr txBox="1">
            <a:spLocks/>
          </p:cNvSpPr>
          <p:nvPr/>
        </p:nvSpPr>
        <p:spPr>
          <a:xfrm>
            <a:off x="914400" y="6324600"/>
            <a:ext cx="2057400" cy="365125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4E7611-690A-4937-BF7E-B9D7939EE682}" type="datetime12">
              <a:rPr lang="bn-BD" smtClean="0"/>
              <a:pPr/>
              <a:t>16-10-16 09.33</a:t>
            </a:fld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7696200" y="6324600"/>
            <a:ext cx="457200" cy="365125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32AD3-3F15-4F61-902D-64B0547CE061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Date Placeholder 1"/>
          <p:cNvSpPr txBox="1">
            <a:spLocks/>
          </p:cNvSpPr>
          <p:nvPr/>
        </p:nvSpPr>
        <p:spPr>
          <a:xfrm>
            <a:off x="914400" y="6324600"/>
            <a:ext cx="2057400" cy="365125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4E7611-690A-4937-BF7E-B9D7939EE682}" type="datetime12">
              <a:rPr lang="bn-BD" smtClean="0"/>
              <a:pPr/>
              <a:t>16-10-16 09.33</a:t>
            </a:fld>
            <a:endParaRPr lang="en-US" dirty="0"/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>
          <a:xfrm>
            <a:off x="7696200" y="6324600"/>
            <a:ext cx="457200" cy="365125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32AD3-3F15-4F61-902D-64B0547CE061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9679186" y="6268243"/>
            <a:ext cx="564952" cy="428230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mtClean="0"/>
              <a:t>  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0087" y="3416500"/>
            <a:ext cx="5522513" cy="6096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w="82550" h="38100" prst="coolSlant"/>
            </a:sp3d>
          </a:bodyPr>
          <a:lstStyle/>
          <a:p>
            <a:pPr marL="571500" indent="-571500">
              <a:buFont typeface="Wingdings" pitchFamily="2" charset="2"/>
              <a:buChar char="v"/>
              <a:defRPr/>
            </a:pPr>
            <a:r>
              <a:rPr lang="bn-BD" sz="4000" dirty="0" smtClean="0">
                <a:solidFill>
                  <a:schemeClr val="tx1"/>
                </a:solidFill>
              </a:rPr>
              <a:t>প্রতারণা কি ধরনের অপরাধ?</a:t>
            </a:r>
            <a:endParaRPr lang="bn-BD" sz="40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770939" y="85772"/>
            <a:ext cx="4000500" cy="558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r"/>
            <a:r>
              <a:rPr lang="bn-BD" sz="4400" dirty="0" smtClean="0">
                <a:solidFill>
                  <a:schemeClr val="tx1"/>
                </a:solidFill>
              </a:rPr>
              <a:t>সঠিক উত্তরে ক্লিক কর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996360" y="1976837"/>
            <a:ext cx="2385516" cy="5937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>
              <a:defRPr/>
            </a:pPr>
            <a:r>
              <a:rPr lang="bn-BD" sz="4400" dirty="0" smtClean="0">
                <a:solidFill>
                  <a:schemeClr val="tx1"/>
                </a:solidFill>
              </a:rPr>
              <a:t>খ আবু দাউদ</a:t>
            </a:r>
            <a:endParaRPr lang="bn-BD" sz="44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47813" y="5069766"/>
            <a:ext cx="2333988" cy="85002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>
              <a:defRPr/>
            </a:pPr>
            <a:r>
              <a:rPr lang="bn-BD" sz="4000" dirty="0" smtClean="0">
                <a:solidFill>
                  <a:schemeClr val="tx1"/>
                </a:solidFill>
              </a:rPr>
              <a:t>ঘ।</a:t>
            </a:r>
            <a:r>
              <a:rPr lang="bn-IN" sz="4000" dirty="0">
                <a:solidFill>
                  <a:schemeClr val="tx1"/>
                </a:solidFill>
              </a:rPr>
              <a:t> </a:t>
            </a:r>
            <a:r>
              <a:rPr lang="bn-IN" sz="4000" dirty="0" smtClean="0">
                <a:solidFill>
                  <a:schemeClr val="tx1"/>
                </a:solidFill>
              </a:rPr>
              <a:t>নিন্দনীয়</a:t>
            </a:r>
            <a:r>
              <a:rPr lang="bn-BD" sz="4000" smtClean="0">
                <a:solidFill>
                  <a:schemeClr val="tx1"/>
                </a:solidFill>
              </a:rPr>
              <a:t> </a:t>
            </a:r>
            <a:endParaRPr lang="bn-BD" sz="40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0088" y="2701546"/>
            <a:ext cx="3617512" cy="58401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>
              <a:defRPr/>
            </a:pPr>
            <a:r>
              <a:rPr lang="bn-BD" sz="4800" dirty="0">
                <a:solidFill>
                  <a:schemeClr val="tx1"/>
                </a:solidFill>
              </a:rPr>
              <a:t> গ</a:t>
            </a:r>
            <a:r>
              <a:rPr lang="bn-BD" sz="4800" dirty="0" smtClean="0">
                <a:solidFill>
                  <a:schemeClr val="tx1"/>
                </a:solidFill>
              </a:rPr>
              <a:t>। </a:t>
            </a:r>
            <a:r>
              <a:rPr lang="bn-BD" sz="4800" dirty="0">
                <a:solidFill>
                  <a:schemeClr val="tx1"/>
                </a:solidFill>
              </a:rPr>
              <a:t>ই</a:t>
            </a:r>
            <a:r>
              <a:rPr lang="bn-BD" sz="4800" dirty="0" smtClean="0">
                <a:solidFill>
                  <a:schemeClr val="tx1"/>
                </a:solidFill>
              </a:rPr>
              <a:t>বনে মাজাহ </a:t>
            </a:r>
            <a:endParaRPr lang="bn-BD" sz="28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0088" y="2041995"/>
            <a:ext cx="3617512" cy="5759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>
              <a:defRPr/>
            </a:pPr>
            <a:r>
              <a:rPr lang="bn-BD" sz="4800" dirty="0">
                <a:solidFill>
                  <a:schemeClr val="tx1"/>
                </a:solidFill>
              </a:rPr>
              <a:t>ক</a:t>
            </a:r>
            <a:r>
              <a:rPr lang="bn-BD" sz="4800" dirty="0" smtClean="0">
                <a:solidFill>
                  <a:schemeClr val="tx1"/>
                </a:solidFill>
              </a:rPr>
              <a:t>। </a:t>
            </a:r>
            <a:r>
              <a:rPr lang="bn-IN" sz="4800" dirty="0" smtClean="0">
                <a:solidFill>
                  <a:schemeClr val="tx1"/>
                </a:solidFill>
              </a:rPr>
              <a:t>বু</a:t>
            </a:r>
            <a:r>
              <a:rPr lang="bn-BD" sz="4800" dirty="0" smtClean="0">
                <a:solidFill>
                  <a:schemeClr val="tx1"/>
                </a:solidFill>
              </a:rPr>
              <a:t>খারী</a:t>
            </a:r>
            <a:endParaRPr lang="bn-BD" sz="48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7148" y="4223150"/>
            <a:ext cx="2762252" cy="762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>
              <a:defRPr/>
            </a:pPr>
            <a:r>
              <a:rPr lang="bn-BD" dirty="0">
                <a:solidFill>
                  <a:schemeClr val="tx1"/>
                </a:solidFill>
              </a:rPr>
              <a:t> </a:t>
            </a:r>
            <a:r>
              <a:rPr lang="bn-BD" sz="4000" dirty="0">
                <a:solidFill>
                  <a:schemeClr val="tx1"/>
                </a:solidFill>
              </a:rPr>
              <a:t>ক</a:t>
            </a:r>
            <a:r>
              <a:rPr lang="bn-BD" sz="4000" dirty="0" smtClean="0">
                <a:solidFill>
                  <a:schemeClr val="tx1"/>
                </a:solidFill>
              </a:rPr>
              <a:t>। দেশদ্রোহী</a:t>
            </a:r>
            <a:endParaRPr lang="bn-BD" sz="24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994085" y="2671264"/>
            <a:ext cx="2387790" cy="5481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>
              <a:defRPr/>
            </a:pPr>
            <a:r>
              <a:rPr lang="bn-BD" sz="4400" dirty="0">
                <a:solidFill>
                  <a:schemeClr val="tx1"/>
                </a:solidFill>
              </a:rPr>
              <a:t>ঘ</a:t>
            </a:r>
            <a:r>
              <a:rPr lang="bn-BD" sz="4400" dirty="0" smtClean="0">
                <a:solidFill>
                  <a:schemeClr val="tx1"/>
                </a:solidFill>
              </a:rPr>
              <a:t>। মুসলিম</a:t>
            </a:r>
            <a:endParaRPr lang="bn-BD" sz="44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088" y="5112628"/>
            <a:ext cx="2779312" cy="762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>
              <a:defRPr/>
            </a:pPr>
            <a:r>
              <a:rPr lang="bn-BD" sz="3600" dirty="0" smtClean="0">
                <a:solidFill>
                  <a:schemeClr val="tx1"/>
                </a:solidFill>
              </a:rPr>
              <a:t> </a:t>
            </a:r>
            <a:r>
              <a:rPr lang="bn-BD" sz="4000" dirty="0">
                <a:solidFill>
                  <a:schemeClr val="tx1"/>
                </a:solidFill>
              </a:rPr>
              <a:t>গ</a:t>
            </a:r>
            <a:r>
              <a:rPr lang="bn-BD" sz="4000" dirty="0" smtClean="0">
                <a:solidFill>
                  <a:schemeClr val="tx1"/>
                </a:solidFill>
              </a:rPr>
              <a:t>। অমার্জনীয় </a:t>
            </a:r>
            <a:endParaRPr lang="bn-BD" sz="40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636" y="813264"/>
            <a:ext cx="9077325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bn-BD" sz="3600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Saroda" pitchFamily="2" charset="0"/>
              </a:rPr>
              <a:t>‘যে ধোঁকা দেয় সে আমার উম্মতের মধ্যে গণ্য হবে না’ এটা কোন হাদিস গ্রন্থে আছে </a:t>
            </a:r>
            <a:r>
              <a:rPr lang="en-US" sz="3600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Saroda" pitchFamily="2" charset="0"/>
              </a:rPr>
              <a:t>?</a:t>
            </a:r>
            <a:endParaRPr lang="en-US" sz="3600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419601" y="4267200"/>
            <a:ext cx="2362200" cy="762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>
              <a:defRPr/>
            </a:pPr>
            <a:r>
              <a:rPr lang="bn-BD" sz="3600" dirty="0">
                <a:solidFill>
                  <a:schemeClr val="tx1"/>
                </a:solidFill>
              </a:rPr>
              <a:t>খ</a:t>
            </a:r>
            <a:r>
              <a:rPr lang="bn-BD" sz="3600" dirty="0" smtClean="0">
                <a:solidFill>
                  <a:schemeClr val="tx1"/>
                </a:solidFill>
              </a:rPr>
              <a:t>। সমাজদ্রোহী</a:t>
            </a:r>
            <a:endParaRPr lang="bn-BD" sz="3600" dirty="0">
              <a:solidFill>
                <a:schemeClr val="tx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 t="13017" r="4521" b="36654"/>
          <a:stretch/>
        </p:blipFill>
        <p:spPr>
          <a:xfrm>
            <a:off x="1770939" y="-18290"/>
            <a:ext cx="4696750" cy="814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hlinkClick r:id="" action="ppaction://noaction" highlightClick="1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7" b="25881"/>
          <a:stretch/>
        </p:blipFill>
        <p:spPr>
          <a:xfrm>
            <a:off x="1359684" y="-53427"/>
            <a:ext cx="5693194" cy="8334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9"/>
          <a:stretch/>
        </p:blipFill>
        <p:spPr>
          <a:xfrm>
            <a:off x="7672387" y="1825017"/>
            <a:ext cx="1400175" cy="141983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5"/>
          <a:stretch/>
        </p:blipFill>
        <p:spPr>
          <a:xfrm>
            <a:off x="7656112" y="4372371"/>
            <a:ext cx="1371600" cy="141983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95030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0" grpId="2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E7611-690A-4937-BF7E-B9D7939EE682}" type="datetime12">
              <a:rPr lang="bn-BD" smtClean="0"/>
              <a:t>16-10-16 09.33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2AD3-3F15-4F61-902D-64B0547CE061}" type="slidenum">
              <a:rPr lang="en-US" smtClean="0"/>
              <a:t>23</a:t>
            </a:fld>
            <a:endParaRPr lang="en-US" dirty="0"/>
          </a:p>
        </p:txBody>
      </p:sp>
      <p:sp>
        <p:nvSpPr>
          <p:cNvPr id="4" name="Date Placeholder 1"/>
          <p:cNvSpPr txBox="1">
            <a:spLocks/>
          </p:cNvSpPr>
          <p:nvPr/>
        </p:nvSpPr>
        <p:spPr>
          <a:xfrm>
            <a:off x="914400" y="632460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4E7611-690A-4937-BF7E-B9D7939EE682}" type="datetime12">
              <a:rPr lang="bn-BD" smtClean="0"/>
              <a:pPr/>
              <a:t>16-10-16 09.33</a:t>
            </a:fld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7696200" y="6324600"/>
            <a:ext cx="457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32AD3-3F15-4F61-902D-64B0547CE061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Date Placeholder 1"/>
          <p:cNvSpPr txBox="1">
            <a:spLocks/>
          </p:cNvSpPr>
          <p:nvPr/>
        </p:nvSpPr>
        <p:spPr bwMode="auto">
          <a:xfrm>
            <a:off x="914400" y="6324600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56C836A-A060-4299-908B-010EEA5ED823}" type="datetime12">
              <a:rPr lang="bn-BD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16-10-16 09.33</a:t>
            </a:fld>
            <a:endParaRPr lang="en-US" smtClean="0"/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 bwMode="auto">
          <a:xfrm>
            <a:off x="7696200" y="6324600"/>
            <a:ext cx="457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itchFamily="2" charset="0"/>
                <a:ea typeface="+mn-ea"/>
                <a:cs typeface="NikoshBAN" pitchFamily="2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A9A1FF6-F6E0-4D62-82C4-42F1302CC555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mtClean="0"/>
          </a:p>
        </p:txBody>
      </p:sp>
      <p:sp>
        <p:nvSpPr>
          <p:cNvPr id="8" name="Rounded Rectangle 7"/>
          <p:cNvSpPr/>
          <p:nvPr/>
        </p:nvSpPr>
        <p:spPr>
          <a:xfrm>
            <a:off x="762000" y="97472"/>
            <a:ext cx="7620000" cy="685800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BD" sz="4000" dirty="0" smtClean="0">
                <a:solidFill>
                  <a:schemeClr val="tx1"/>
                </a:solidFill>
              </a:rPr>
              <a:t>আগামীকাল এই প্রশ্নের উত্তর লিখে নিয়ে আসবে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47637" y="4811301"/>
            <a:ext cx="9139238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err="1" smtClean="0"/>
              <a:t>দুনিয়ায়</a:t>
            </a:r>
            <a:r>
              <a:rPr lang="en-US" sz="4000" dirty="0" smtClean="0"/>
              <a:t>  </a:t>
            </a:r>
            <a:r>
              <a:rPr lang="en-US" sz="4000" dirty="0" err="1" smtClean="0"/>
              <a:t>শান্তি</a:t>
            </a:r>
            <a:r>
              <a:rPr lang="en-US" sz="4000" dirty="0" smtClean="0"/>
              <a:t> </a:t>
            </a:r>
            <a:r>
              <a:rPr lang="en-US" sz="4000" dirty="0" err="1" smtClean="0"/>
              <a:t>আর</a:t>
            </a:r>
            <a:r>
              <a:rPr lang="en-US" sz="4000" dirty="0" smtClean="0"/>
              <a:t> </a:t>
            </a:r>
            <a:r>
              <a:rPr lang="en-US" sz="4000" dirty="0" err="1" smtClean="0"/>
              <a:t>পরকালীন</a:t>
            </a:r>
            <a:r>
              <a:rPr lang="en-US" sz="4000" dirty="0" smtClean="0"/>
              <a:t> </a:t>
            </a:r>
            <a:r>
              <a:rPr lang="en-US" sz="4000" dirty="0" err="1" smtClean="0"/>
              <a:t>মুক্তির</a:t>
            </a:r>
            <a:r>
              <a:rPr lang="en-US" sz="4000" dirty="0" smtClean="0"/>
              <a:t> </a:t>
            </a:r>
            <a:r>
              <a:rPr lang="en-US" sz="4000" dirty="0" err="1" smtClean="0"/>
              <a:t>জন্য</a:t>
            </a:r>
            <a:r>
              <a:rPr lang="en-US" sz="4000" dirty="0" smtClean="0"/>
              <a:t>  </a:t>
            </a:r>
            <a:r>
              <a:rPr lang="bn-BD" sz="4000" dirty="0" smtClean="0"/>
              <a:t>প্রতারণা বর্জন</a:t>
            </a:r>
            <a:r>
              <a:rPr lang="en-US" sz="4000" dirty="0" smtClean="0"/>
              <a:t> </a:t>
            </a:r>
            <a:r>
              <a:rPr lang="en-US" sz="4000" dirty="0" err="1" smtClean="0"/>
              <a:t>কেন</a:t>
            </a:r>
            <a:r>
              <a:rPr lang="en-US" sz="4000" dirty="0" smtClean="0"/>
              <a:t> </a:t>
            </a:r>
            <a:r>
              <a:rPr lang="bn-BD" sz="4000" dirty="0" smtClean="0"/>
              <a:t>গুরুত্ব</a:t>
            </a:r>
            <a:r>
              <a:rPr lang="en-US" sz="4000" dirty="0" err="1" smtClean="0"/>
              <a:t>পুর্ণ</a:t>
            </a:r>
            <a:r>
              <a:rPr lang="en-US" sz="4000" dirty="0" smtClean="0"/>
              <a:t> ?</a:t>
            </a:r>
            <a:r>
              <a:rPr lang="bn-BD" sz="4000" dirty="0" smtClean="0"/>
              <a:t> বিশ্লেষণ কর</a:t>
            </a:r>
            <a:r>
              <a:rPr lang="bn-BD" sz="4000" dirty="0"/>
              <a:t>।</a:t>
            </a:r>
            <a:r>
              <a:rPr lang="bn-BD" sz="4000" dirty="0" smtClean="0"/>
              <a:t> </a:t>
            </a:r>
            <a:endParaRPr lang="en-US" sz="4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35" y="1219200"/>
            <a:ext cx="4314114" cy="29006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1490733" y="4348489"/>
            <a:ext cx="1481067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</a:bodyPr>
          <a:lstStyle/>
          <a:p>
            <a:pPr algn="just"/>
            <a:r>
              <a:rPr lang="bn-BD" sz="36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aroda" pitchFamily="2" charset="0"/>
              </a:rPr>
              <a:t>জাহান্নাম </a:t>
            </a:r>
            <a:endParaRPr lang="en-US" sz="3600" dirty="0" err="1" smtClean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Saroda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55566" y="4281740"/>
            <a:ext cx="1481067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</a:bodyPr>
          <a:lstStyle/>
          <a:p>
            <a:pPr algn="just"/>
            <a:r>
              <a:rPr lang="bn-BD" sz="36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aroda" pitchFamily="2" charset="0"/>
              </a:rPr>
              <a:t>জান্নাত </a:t>
            </a:r>
            <a:endParaRPr lang="en-US" sz="3600" dirty="0" err="1" smtClean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Saroda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34485"/>
            <a:ext cx="3810000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DB35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846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E7611-690A-4937-BF7E-B9D7939EE682}" type="datetime12">
              <a:rPr lang="bn-BD" smtClean="0"/>
              <a:t>16-10-16 09.33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2AD3-3F15-4F61-902D-64B0547CE061}" type="slidenum">
              <a:rPr lang="en-US" smtClean="0"/>
              <a:t>24</a:t>
            </a:fld>
            <a:endParaRPr lang="en-US" dirty="0"/>
          </a:p>
        </p:txBody>
      </p:sp>
      <p:sp>
        <p:nvSpPr>
          <p:cNvPr id="4" name="Date Placeholder 1"/>
          <p:cNvSpPr txBox="1">
            <a:spLocks/>
          </p:cNvSpPr>
          <p:nvPr/>
        </p:nvSpPr>
        <p:spPr>
          <a:xfrm>
            <a:off x="914400" y="632460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4E7611-690A-4937-BF7E-B9D7939EE682}" type="datetime12">
              <a:rPr lang="bn-BD" smtClean="0">
                <a:solidFill>
                  <a:srgbClr val="FF0000"/>
                </a:solidFill>
              </a:rPr>
              <a:pPr/>
              <a:t>16-10-16 09.33</a:t>
            </a:fld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7696200" y="6324600"/>
            <a:ext cx="457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32AD3-3F15-4F61-902D-64B0547CE061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514600" y="0"/>
            <a:ext cx="3704625" cy="816050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prstTxWarp prst="textPlain">
              <a:avLst/>
            </a:prstTxWarp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bn-BD" sz="6000" dirty="0">
                <a:solidFill>
                  <a:srgbClr val="FF66FF"/>
                </a:solidFill>
                <a:effectLst/>
              </a:rPr>
              <a:t>আজ </a:t>
            </a:r>
            <a:r>
              <a:rPr lang="bn-BD" sz="6000" dirty="0" smtClean="0">
                <a:solidFill>
                  <a:srgbClr val="FF66FF"/>
                </a:solidFill>
                <a:effectLst/>
              </a:rPr>
              <a:t>আর নয়</a:t>
            </a:r>
            <a:endParaRPr lang="en-US" sz="6000" dirty="0">
              <a:solidFill>
                <a:srgbClr val="FF66FF"/>
              </a:solidFill>
              <a:effectLst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9712" y="4419600"/>
            <a:ext cx="8534400" cy="12192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bn-IN" sz="13800" b="1" spc="150" dirty="0" smtClean="0">
                <a:ln w="11430"/>
                <a:solidFill>
                  <a:srgbClr val="00B050"/>
                </a:solidFill>
                <a:effectLst>
                  <a:glow rad="101600">
                    <a:srgbClr val="0F6AA9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আল্লাহ হাফেজ </a:t>
            </a:r>
            <a:endParaRPr lang="en-US" sz="13800" b="1" spc="150" dirty="0">
              <a:ln w="11430"/>
              <a:solidFill>
                <a:srgbClr val="00B050"/>
              </a:solidFill>
              <a:effectLst>
                <a:glow rad="101600">
                  <a:srgbClr val="0F6AA9">
                    <a:alpha val="60000"/>
                  </a:srgb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003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36C0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6009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AED85B-E0EF-4888-B5F3-B8E3EBF21AFB}" type="datetime12">
              <a:rPr lang="bn-BD" smtClean="0"/>
              <a:pPr>
                <a:defRPr/>
              </a:pPr>
              <a:t>16-10-16 09.33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92F88C-5841-441C-B7B4-88ABDFA22786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92394" y="-152400"/>
            <a:ext cx="3124200" cy="1161542"/>
          </a:xfrm>
          <a:prstGeom prst="rect">
            <a:avLst/>
          </a:prstGeom>
          <a:noFill/>
        </p:spPr>
        <p:txBody>
          <a:bodyPr wrap="none" rtlCol="0">
            <a:prstTxWarp prst="textCanDow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IN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কৃতজ্ঞতা স্বীকার 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2994" y="2362200"/>
            <a:ext cx="8763000" cy="107721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bn-IN" sz="3200" dirty="0" smtClean="0">
                <a:latin typeface="Nikosh" pitchFamily="2" charset="0"/>
                <a:cs typeface="Nikosh" pitchFamily="2" charset="0"/>
              </a:rPr>
              <a:t>এবং কন্টেন্ট সম্পাদক হিসেবে যাঁদের নির্দেশনা, পরামর্শ ও তত্ত্বাবধানে এই মডেল কন্টেন্ট সমৃদ্ধ হয়েছে তারা হলেন-  </a:t>
            </a:r>
            <a:endParaRPr lang="en-US" sz="3200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994" y="3505200"/>
            <a:ext cx="8742406" cy="243143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bn-BD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১। </a:t>
            </a:r>
            <a:r>
              <a:rPr lang="bn-IN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জনাব </a:t>
            </a:r>
            <a:r>
              <a:rPr lang="bn-I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মোঃ </a:t>
            </a:r>
            <a:r>
              <a:rPr lang="bn-BD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গোলাম জাওহার</a:t>
            </a:r>
            <a:r>
              <a:rPr lang="bn-IN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, </a:t>
            </a:r>
            <a:r>
              <a:rPr lang="bn-BD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সহকারী অধ্যাপক</a:t>
            </a:r>
            <a:r>
              <a:rPr lang="bn-I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,</a:t>
            </a:r>
            <a:r>
              <a:rPr lang="bn-BD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 ইসলামি আদর্শ,সরকারি</a:t>
            </a:r>
            <a:r>
              <a:rPr lang="bn-I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 টিটি</a:t>
            </a:r>
            <a:r>
              <a:rPr lang="bn-BD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 কলেজ</a:t>
            </a:r>
            <a:r>
              <a:rPr lang="bn-I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, </a:t>
            </a:r>
            <a:r>
              <a:rPr lang="bn-BD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ফরিদপুর।</a:t>
            </a:r>
            <a:endParaRPr lang="bn-BD" sz="4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" pitchFamily="2" charset="0"/>
              <a:cs typeface="Nikosh" pitchFamily="2" charset="0"/>
            </a:endParaRPr>
          </a:p>
          <a:p>
            <a:pPr algn="just"/>
            <a:r>
              <a:rPr lang="bn-BD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২। </a:t>
            </a:r>
            <a:r>
              <a:rPr lang="bn-IN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জনাব </a:t>
            </a:r>
            <a:r>
              <a:rPr lang="bn-I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মোঃ </a:t>
            </a:r>
            <a:r>
              <a:rPr lang="bn-BD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সাখাওয়াৎ হোসেন</a:t>
            </a:r>
            <a:r>
              <a:rPr lang="bn-I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, </a:t>
            </a:r>
            <a:r>
              <a:rPr lang="bn-BD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সহকারী অধ্যাপক</a:t>
            </a: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,</a:t>
            </a:r>
            <a:r>
              <a:rPr lang="bn-BD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 ইসলামি </a:t>
            </a:r>
            <a:r>
              <a:rPr lang="bn-BD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আদর্শ,সরকারি</a:t>
            </a:r>
            <a:r>
              <a:rPr lang="bn-I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টিটি</a:t>
            </a:r>
            <a:r>
              <a:rPr lang="bn-BD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 কলেজ</a:t>
            </a: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, </a:t>
            </a:r>
            <a:r>
              <a:rPr lang="bn-BD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সিলেট</a:t>
            </a:r>
            <a:r>
              <a:rPr lang="bn-BD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।</a:t>
            </a:r>
            <a:endParaRPr lang="bn-IN" sz="4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" pitchFamily="2" charset="0"/>
              <a:cs typeface="Nikosh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1009142"/>
            <a:ext cx="8763000" cy="132343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bn-IN" sz="4000" dirty="0" smtClean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শিক্ষা মন্ত্রণালয়, মাউশি, এনসিটিবি ও এটুআই-এর সংশ্লিষ্ট কর্মকর্তাবৃন্দ </a:t>
            </a:r>
            <a:endParaRPr lang="en-US" sz="4000" dirty="0">
              <a:solidFill>
                <a:srgbClr val="00B050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0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55" y="0"/>
            <a:ext cx="89916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ounded Rectangle 9"/>
          <p:cNvSpPr/>
          <p:nvPr/>
        </p:nvSpPr>
        <p:spPr>
          <a:xfrm>
            <a:off x="3425097" y="126271"/>
            <a:ext cx="2382515" cy="731532"/>
          </a:xfrm>
          <a:prstGeom prst="round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IN" sz="54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endParaRPr lang="en-US" sz="72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8978" y="779466"/>
            <a:ext cx="3605890" cy="524033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57150">
            <a:noFill/>
          </a:ln>
          <a:effectLst>
            <a:outerShdw blurRad="44450" dist="88900" dir="4800000" algn="ctr">
              <a:srgbClr val="000000">
                <a:alpha val="32000"/>
              </a:srgbClr>
            </a:outerShdw>
          </a:effectLst>
          <a:scene3d>
            <a:camera prst="perspectiveHeroicExtremeRightFacing" fov="7200000">
              <a:rot lat="0" lon="2100000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মোঃ </a:t>
            </a:r>
            <a:r>
              <a:rPr lang="bn-BD" sz="40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সাইফুল ইসলাম</a:t>
            </a:r>
          </a:p>
          <a:p>
            <a:pPr algn="ctr"/>
            <a:r>
              <a:rPr lang="bn-BD" sz="28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সহকারী </a:t>
            </a:r>
            <a:r>
              <a:rPr lang="bn-BD" sz="28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শিক্ষক</a:t>
            </a:r>
            <a:endParaRPr lang="en-US" sz="2800" b="1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en-US" sz="2800" b="1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en-US" sz="2800" b="1" dirty="0" smtClean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en-US" sz="2800" b="1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bn-BD" sz="2800" b="1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3600" b="1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সোনামুখী উচ্চ বিদ্যালয়</a:t>
            </a:r>
          </a:p>
          <a:p>
            <a:pPr algn="ctr"/>
            <a:r>
              <a:rPr lang="bn-BD" sz="36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আক্কেলপুর,জয়পুরহাট।</a:t>
            </a:r>
          </a:p>
          <a:p>
            <a:pPr algn="ctr"/>
            <a:r>
              <a:rPr lang="bn-BD" sz="3200" b="1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মোবাইল-০১৯১৬৩১৬১৬০</a:t>
            </a:r>
            <a:endParaRPr lang="en-US" sz="3200" b="1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saifulpcakkelpur@gmail.com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632120" y="957969"/>
            <a:ext cx="3792537" cy="4883326"/>
            <a:chOff x="4632120" y="957969"/>
            <a:chExt cx="3792537" cy="4883326"/>
          </a:xfrm>
        </p:grpSpPr>
        <p:pic>
          <p:nvPicPr>
            <p:cNvPr id="13" name="Picture 12" descr="7_BV_Islam.pdf - Adobe Reader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42" t="24327" r="30377" b="3625"/>
            <a:stretch/>
          </p:blipFill>
          <p:spPr>
            <a:xfrm>
              <a:off x="4632120" y="957969"/>
              <a:ext cx="3792537" cy="4883326"/>
            </a:xfrm>
            <a:prstGeom prst="rect">
              <a:avLst/>
            </a:prstGeom>
            <a:scene3d>
              <a:camera prst="perspectiveHeroicExtremeLeftFacing">
                <a:rot lat="0" lon="1800000" rev="21594000"/>
              </a:camera>
              <a:lightRig rig="threePt" dir="t"/>
            </a:scene3d>
          </p:spPr>
        </p:pic>
        <p:sp>
          <p:nvSpPr>
            <p:cNvPr id="14" name="Rectangle 13"/>
            <p:cNvSpPr/>
            <p:nvPr/>
          </p:nvSpPr>
          <p:spPr>
            <a:xfrm>
              <a:off x="5142147" y="2331944"/>
              <a:ext cx="3282510" cy="20005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bn-BD" sz="2800" b="1" dirty="0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অধ্যায়ঃ </a:t>
              </a:r>
              <a:r>
                <a:rPr lang="bn-BD" sz="2800" b="1" dirty="0" smtClean="0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৪র্থ</a:t>
              </a:r>
              <a:r>
                <a:rPr lang="bn-BD" sz="2800" b="1" dirty="0" smtClean="0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(আখলাক) </a:t>
              </a:r>
              <a:endParaRPr lang="bn-BD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ctr"/>
              <a:r>
                <a:rPr lang="bn-BD" sz="3200" b="1" dirty="0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পাঠঃ </a:t>
              </a:r>
              <a:r>
                <a:rPr lang="en-US" sz="3200" b="1" dirty="0" smtClean="0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12</a:t>
              </a:r>
            </a:p>
            <a:p>
              <a:pPr algn="ctr"/>
              <a:endPara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ctr"/>
              <a:endParaRPr lang="bn-IN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 rot="355896">
            <a:off x="5789188" y="4425038"/>
            <a:ext cx="21323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2800" b="1" dirty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সময়ঃ ৫০ মিনিট</a:t>
            </a:r>
            <a:r>
              <a:rPr lang="bn-BD" sz="2800" b="1" dirty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bn-IN" sz="2800" b="1" dirty="0">
              <a:ln w="11430"/>
              <a:solidFill>
                <a:schemeClr val="bg2">
                  <a:lumMod val="1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53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E7611-690A-4937-BF7E-B9D7939EE682}" type="datetime12">
              <a:rPr lang="bn-BD" smtClean="0">
                <a:solidFill>
                  <a:srgbClr val="002060"/>
                </a:solidFill>
              </a:rPr>
              <a:t>16-10-16 09.33</a:t>
            </a:fld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2AD3-3F15-4F61-902D-64B0547CE061}" type="slidenum">
              <a:rPr lang="en-US" smtClean="0">
                <a:solidFill>
                  <a:srgbClr val="002060"/>
                </a:solidFill>
              </a:rPr>
              <a:t>4</a:t>
            </a:fld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938610"/>
            <a:ext cx="4614081" cy="365715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B050"/>
            </a:solidFill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38610"/>
            <a:ext cx="4191000" cy="365715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DB35C"/>
            </a:solidFill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Rectangle 5"/>
          <p:cNvSpPr/>
          <p:nvPr/>
        </p:nvSpPr>
        <p:spPr>
          <a:xfrm>
            <a:off x="829101" y="-8931"/>
            <a:ext cx="7620000" cy="9233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bn-BD" sz="5400" dirty="0">
                <a:effectLst/>
                <a:latin typeface="Saroda" pitchFamily="2" charset="0"/>
              </a:rPr>
              <a:t>ছবি </a:t>
            </a:r>
            <a:r>
              <a:rPr lang="bn-BD" sz="5400" dirty="0" smtClean="0">
                <a:effectLst/>
                <a:latin typeface="Saroda" pitchFamily="2" charset="0"/>
              </a:rPr>
              <a:t>দু’টি লক্ষ কর এবং উত্তর দাও  </a:t>
            </a:r>
            <a:endParaRPr lang="en-US" sz="5400" dirty="0" err="1" smtClean="0">
              <a:effectLst/>
              <a:latin typeface="Saroda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" y="4771935"/>
            <a:ext cx="4191000" cy="120032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bn-BD" sz="3600" dirty="0" smtClean="0">
                <a:effectLst/>
                <a:latin typeface="Saroda" pitchFamily="2" charset="0"/>
              </a:rPr>
              <a:t>পরীক্ষায় নকল করা ।</a:t>
            </a:r>
          </a:p>
          <a:p>
            <a:pPr algn="ctr"/>
            <a:r>
              <a:rPr lang="bn-BD" sz="3600" dirty="0" smtClean="0">
                <a:effectLst/>
                <a:latin typeface="Saroda" pitchFamily="2" charset="0"/>
              </a:rPr>
              <a:t> এটি কি ধরন</a:t>
            </a:r>
            <a:r>
              <a:rPr lang="en-US" sz="3600" dirty="0" smtClean="0">
                <a:effectLst/>
                <a:latin typeface="Saroda" pitchFamily="2" charset="0"/>
              </a:rPr>
              <a:t>ে</a:t>
            </a:r>
            <a:r>
              <a:rPr lang="bn-BD" sz="3600" dirty="0" smtClean="0">
                <a:effectLst/>
                <a:latin typeface="Saroda" pitchFamily="2" charset="0"/>
              </a:rPr>
              <a:t>র কাজ? </a:t>
            </a:r>
            <a:endParaRPr lang="en-US" sz="3600" dirty="0" err="1" smtClean="0">
              <a:effectLst/>
              <a:latin typeface="Saroda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31140" y="4771934"/>
            <a:ext cx="4191000" cy="120032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bn-BD" sz="3600" dirty="0" smtClean="0">
                <a:effectLst/>
                <a:latin typeface="Saroda" pitchFamily="2" charset="0"/>
              </a:rPr>
              <a:t>শিশু খাদ্যে ভেজাল মেশানো।</a:t>
            </a:r>
          </a:p>
          <a:p>
            <a:pPr algn="ctr"/>
            <a:r>
              <a:rPr lang="bn-BD" sz="3600" dirty="0" smtClean="0">
                <a:effectLst/>
                <a:latin typeface="Saroda" pitchFamily="2" charset="0"/>
              </a:rPr>
              <a:t>এটি কি ধরনের কাজ?</a:t>
            </a:r>
            <a:endParaRPr lang="en-US" sz="3600" dirty="0" err="1" smtClean="0">
              <a:effectLst/>
              <a:latin typeface="Saroda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9101" y="5215267"/>
            <a:ext cx="7620000" cy="9233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bn-BD" sz="5400" dirty="0" smtClean="0">
                <a:effectLst/>
                <a:latin typeface="Saroda" pitchFamily="2" charset="0"/>
              </a:rPr>
              <a:t>এ দু’টি প্রতারণা মূলক কাজ।  </a:t>
            </a:r>
            <a:endParaRPr lang="en-US" sz="5400" dirty="0" err="1" smtClean="0">
              <a:effectLst/>
              <a:latin typeface="Sarod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04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E7611-690A-4937-BF7E-B9D7939EE682}" type="datetime12">
              <a:rPr lang="bn-BD" smtClean="0"/>
              <a:t>16-10-16 09.33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2AD3-3F15-4F61-902D-64B0547CE061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Date Placeholder 1"/>
          <p:cNvSpPr txBox="1">
            <a:spLocks/>
          </p:cNvSpPr>
          <p:nvPr/>
        </p:nvSpPr>
        <p:spPr>
          <a:xfrm>
            <a:off x="914400" y="632460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4E7611-690A-4937-BF7E-B9D7939EE682}" type="datetime12">
              <a:rPr lang="bn-BD" smtClean="0"/>
              <a:pPr/>
              <a:t>16-10-16 09.33</a:t>
            </a:fld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7696200" y="6324600"/>
            <a:ext cx="457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632AD3-3F15-4F61-902D-64B0547CE06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Date Placeholder 1"/>
          <p:cNvSpPr txBox="1">
            <a:spLocks/>
          </p:cNvSpPr>
          <p:nvPr/>
        </p:nvSpPr>
        <p:spPr bwMode="auto">
          <a:xfrm>
            <a:off x="914400" y="6324600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1DD3A9C-FED3-4839-A618-4B3B7B331D81}" type="datetime12">
              <a:rPr lang="bn-BD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16-10-16 09.33</a:t>
            </a:fld>
            <a:endParaRPr lang="en-US" smtClean="0"/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 bwMode="auto">
          <a:xfrm>
            <a:off x="7696200" y="6324600"/>
            <a:ext cx="457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9pPr>
          </a:lstStyle>
          <a:p>
            <a:pPr eaLnBrk="1" hangingPunct="1"/>
            <a:fld id="{08158191-9412-48E4-B56E-BCC95956953C}" type="slidenum">
              <a:rPr lang="en-US" smtClean="0"/>
              <a:pPr eaLnBrk="1" hangingPunct="1"/>
              <a:t>5</a:t>
            </a:fld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124592" y="35256"/>
            <a:ext cx="5295900" cy="731644"/>
          </a:xfrm>
          <a:prstGeom prst="roundRect">
            <a:avLst/>
          </a:prstGeom>
          <a:pattFill prst="pct70">
            <a:fgClr>
              <a:schemeClr val="bg2">
                <a:lumMod val="50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bn-BD" sz="6600" dirty="0">
                <a:solidFill>
                  <a:schemeClr val="tx1"/>
                </a:solidFill>
              </a:rPr>
              <a:t>আ</a:t>
            </a:r>
            <a:r>
              <a:rPr lang="bn-BD" sz="5400" dirty="0">
                <a:solidFill>
                  <a:schemeClr val="tx1"/>
                </a:solidFill>
              </a:rPr>
              <a:t>জকের পাঠের বিষয়  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5562600" y="1143000"/>
            <a:ext cx="3352800" cy="2590800"/>
          </a:xfrm>
          <a:prstGeom prst="cloudCallout">
            <a:avLst>
              <a:gd name="adj1" fmla="val -66720"/>
              <a:gd name="adj2" fmla="val 3918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bn-BD" sz="6600" b="1" dirty="0" smtClean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প্রতারণা</a:t>
            </a:r>
            <a:r>
              <a:rPr lang="bn-BD" sz="5400" b="1" dirty="0" smtClean="0"/>
              <a:t> </a:t>
            </a:r>
            <a:r>
              <a:rPr lang="bn-IN" sz="5400" b="1" dirty="0" smtClean="0"/>
              <a:t> </a:t>
            </a:r>
            <a:r>
              <a:rPr lang="bn-BD" sz="4000" b="1" dirty="0" smtClean="0"/>
              <a:t> </a:t>
            </a:r>
            <a:endParaRPr lang="en-US" sz="40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3" y="1844277"/>
            <a:ext cx="4091421" cy="2700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66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602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E7611-690A-4937-BF7E-B9D7939EE682}" type="datetime12">
              <a:rPr lang="bn-BD" smtClean="0"/>
              <a:t>16-10-16 09.33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2AD3-3F15-4F61-902D-64B0547CE061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914400" y="6324600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53AD038-C55B-4ED0-92A1-F3F91F4360D3}" type="datetime12">
              <a:rPr lang="bn-BD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16-10-16 09.33</a:t>
            </a:fld>
            <a:endParaRPr lang="en-US" smtClean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 bwMode="auto">
          <a:xfrm>
            <a:off x="7696200" y="6324600"/>
            <a:ext cx="457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defRPr>
            </a:lvl9pPr>
          </a:lstStyle>
          <a:p>
            <a:pPr eaLnBrk="1" hangingPunct="1"/>
            <a:fld id="{A12A6E28-8071-4379-AEB7-49975BCC29ED}" type="slidenum">
              <a:rPr lang="en-US" smtClean="0"/>
              <a:pPr eaLnBrk="1" hangingPunct="1"/>
              <a:t>6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124200" y="0"/>
            <a:ext cx="2819400" cy="76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BD" sz="6000" dirty="0">
                <a:solidFill>
                  <a:schemeClr val="tx1"/>
                </a:solidFill>
              </a:rPr>
              <a:t>শি</a:t>
            </a:r>
            <a:r>
              <a:rPr lang="bn-BD" sz="5400" dirty="0">
                <a:solidFill>
                  <a:schemeClr val="tx1"/>
                </a:solidFill>
              </a:rPr>
              <a:t>খনফল</a:t>
            </a:r>
            <a:r>
              <a:rPr lang="bn-BD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481728" cy="15084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49" y="4661941"/>
            <a:ext cx="1481728" cy="15084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72723" y="901051"/>
            <a:ext cx="1481728" cy="15084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62272" y="4648200"/>
            <a:ext cx="1481728" cy="150842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7200" y="1466811"/>
            <a:ext cx="6629400" cy="1446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bn-BD" sz="8800" dirty="0" smtClean="0">
                <a:solidFill>
                  <a:schemeClr val="tx1"/>
                </a:solidFill>
              </a:rPr>
              <a:t>এ</a:t>
            </a:r>
            <a:r>
              <a:rPr lang="bn-BD" sz="4800" dirty="0" smtClean="0">
                <a:solidFill>
                  <a:schemeClr val="tx1"/>
                </a:solidFill>
              </a:rPr>
              <a:t> </a:t>
            </a:r>
            <a:r>
              <a:rPr lang="bn-BD" sz="4800" dirty="0">
                <a:solidFill>
                  <a:schemeClr val="tx1"/>
                </a:solidFill>
              </a:rPr>
              <a:t>পাঠ শেষে শিক্ষার্থীরা</a:t>
            </a:r>
            <a:r>
              <a:rPr lang="en-US" sz="4800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5194" y="3821908"/>
            <a:ext cx="9144000" cy="68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bn-BD" sz="4800" dirty="0" smtClean="0">
                <a:solidFill>
                  <a:schemeClr val="tx1"/>
                </a:solidFill>
              </a:rPr>
              <a:t> </a:t>
            </a:r>
            <a:r>
              <a:rPr lang="bn-BD" sz="4800" dirty="0">
                <a:solidFill>
                  <a:schemeClr val="tx1"/>
                </a:solidFill>
              </a:rPr>
              <a:t>প্রতারণার </a:t>
            </a:r>
            <a:r>
              <a:rPr lang="bn-BD" sz="4800" dirty="0" smtClean="0">
                <a:solidFill>
                  <a:schemeClr val="tx1"/>
                </a:solidFill>
              </a:rPr>
              <a:t>কুফল উল্লেখ করতে পারবে</a:t>
            </a:r>
            <a:r>
              <a:rPr lang="bn-BD" sz="4800" dirty="0">
                <a:solidFill>
                  <a:schemeClr val="tx1"/>
                </a:solidFill>
              </a:rPr>
              <a:t>।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5194" y="2789887"/>
            <a:ext cx="9144000" cy="68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685800" indent="-685800">
              <a:buFont typeface="Wingdings" panose="05000000000000000000" pitchFamily="2" charset="2"/>
              <a:buChar char="v"/>
              <a:defRPr/>
            </a:pPr>
            <a:r>
              <a:rPr lang="bn-BD" sz="4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প্রতারণা</a:t>
            </a:r>
            <a:r>
              <a:rPr lang="en-US" sz="4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সম্পর্কে </a:t>
            </a:r>
            <a:r>
              <a:rPr lang="en-US" sz="4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বলতে</a:t>
            </a:r>
            <a:r>
              <a:rPr lang="bn-BD" sz="4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পারবে। </a:t>
            </a:r>
            <a:endParaRPr lang="en-US" sz="4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1420" y="5021511"/>
            <a:ext cx="9144000" cy="68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685800" indent="-685800">
              <a:buFont typeface="Wingdings" panose="05000000000000000000" pitchFamily="2" charset="2"/>
              <a:buChar char="v"/>
              <a:defRPr/>
            </a:pPr>
            <a:r>
              <a:rPr lang="bn-BD" sz="4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প্রতারণা বর্জনের  গুরুত্ব বর্ণনা করতে পারবে। </a:t>
            </a:r>
            <a:endParaRPr lang="en-US" sz="4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9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18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E7611-690A-4937-BF7E-B9D7939EE682}" type="datetime12">
              <a:rPr lang="bn-BD" smtClean="0"/>
              <a:t>16-10-16 09.33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2AD3-3F15-4F61-902D-64B0547CE061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57400" y="28715"/>
            <a:ext cx="5486400" cy="76944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  <a:sp3d extrusionH="57150">
              <a:bevelT w="38100" h="38100"/>
            </a:sp3d>
          </a:bodyPr>
          <a:lstStyle/>
          <a:p>
            <a:pPr algn="just"/>
            <a:r>
              <a:rPr lang="bn-BD" sz="4400" b="1" dirty="0" smtClean="0">
                <a:effectLst/>
                <a:latin typeface="Saroda" pitchFamily="2" charset="0"/>
              </a:rPr>
              <a:t>আমরা দু’টি চিত্র  দেখে নিই </a:t>
            </a:r>
            <a:endParaRPr lang="en-US" sz="4400" b="1" dirty="0" err="1" smtClean="0">
              <a:effectLst/>
              <a:latin typeface="Saroda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398692"/>
            <a:ext cx="4133589" cy="2667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771394" y="4666228"/>
            <a:ext cx="3048000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</a:bodyPr>
          <a:lstStyle/>
          <a:p>
            <a:pPr algn="just"/>
            <a:r>
              <a:rPr lang="bn-BD" sz="3600" dirty="0" smtClean="0"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</a:effectLst>
                <a:latin typeface="Saroda" pitchFamily="2" charset="0"/>
              </a:rPr>
              <a:t>হজের নামে প্রতারণা </a:t>
            </a:r>
            <a:endParaRPr lang="en-US" sz="3600" dirty="0" err="1" smtClean="0">
              <a:effectLst>
                <a:glow rad="101600">
                  <a:schemeClr val="tx2">
                    <a:lumMod val="20000"/>
                    <a:lumOff val="80000"/>
                    <a:alpha val="60000"/>
                  </a:schemeClr>
                </a:glow>
              </a:effectLst>
              <a:latin typeface="Saroda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4000" y="4658955"/>
            <a:ext cx="3048000" cy="523220"/>
          </a:xfrm>
          <a:prstGeom prst="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</a:bodyPr>
          <a:lstStyle/>
          <a:p>
            <a:pPr algn="just"/>
            <a:r>
              <a:rPr lang="bn-BD" sz="2800" dirty="0" smtClean="0">
                <a:effectLst/>
                <a:latin typeface="Saroda" pitchFamily="2" charset="0"/>
              </a:rPr>
              <a:t>সোস্যাল মিডিয়ায় প্রতারণা </a:t>
            </a:r>
            <a:endParaRPr lang="en-US" sz="2800" dirty="0" err="1" smtClean="0">
              <a:effectLst/>
              <a:latin typeface="Saroda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" t="4702" r="4961" b="3619"/>
          <a:stretch/>
        </p:blipFill>
        <p:spPr>
          <a:xfrm>
            <a:off x="4540738" y="1219200"/>
            <a:ext cx="4298462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5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E7611-690A-4937-BF7E-B9D7939EE682}" type="datetime12">
              <a:rPr lang="bn-BD" smtClean="0"/>
              <a:t>16-10-16 09.33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2AD3-3F15-4F61-902D-64B0547CE061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157" y="1326176"/>
            <a:ext cx="4267485" cy="28432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Rounded Rectangle 5"/>
          <p:cNvSpPr/>
          <p:nvPr/>
        </p:nvSpPr>
        <p:spPr>
          <a:xfrm>
            <a:off x="5029199" y="4343400"/>
            <a:ext cx="3581400" cy="1328023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  <a:sp3d extrusionH="57150">
              <a:bevelT w="38100" h="38100"/>
            </a:sp3d>
          </a:bodyPr>
          <a:lstStyle/>
          <a:p>
            <a:pPr algn="just"/>
            <a:r>
              <a:rPr lang="bn-BD" sz="3600" b="1" dirty="0" smtClean="0">
                <a:latin typeface="Saroda" pitchFamily="2" charset="0"/>
              </a:rPr>
              <a:t>রং ফর্শা করা প্রসাধনীর নামে প্রতারণা </a:t>
            </a:r>
            <a:r>
              <a:rPr lang="bn-IN" sz="3600" b="1" dirty="0" smtClean="0">
                <a:latin typeface="Saroda" pitchFamily="2" charset="0"/>
              </a:rPr>
              <a:t>।</a:t>
            </a:r>
            <a:endParaRPr lang="en-US" sz="3600" b="1" dirty="0" err="1" smtClean="0">
              <a:latin typeface="Saroda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43000"/>
            <a:ext cx="4419600" cy="30263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Rounded Rectangle 7"/>
          <p:cNvSpPr/>
          <p:nvPr/>
        </p:nvSpPr>
        <p:spPr>
          <a:xfrm>
            <a:off x="76200" y="4423956"/>
            <a:ext cx="4100015" cy="1328023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  <a:sp3d extrusionH="57150">
              <a:bevelT w="38100" h="38100"/>
            </a:sp3d>
          </a:bodyPr>
          <a:lstStyle/>
          <a:p>
            <a:pPr algn="just"/>
            <a:r>
              <a:rPr lang="bn-BD" sz="3600" b="1" dirty="0" smtClean="0">
                <a:latin typeface="Saroda" pitchFamily="2" charset="0"/>
              </a:rPr>
              <a:t>জাল টাকা চালিয়ে দেওয়ার মাধ্যমে প্রতারণা </a:t>
            </a:r>
            <a:r>
              <a:rPr lang="bn-IN" sz="3600" b="1" dirty="0">
                <a:latin typeface="Saroda" pitchFamily="2" charset="0"/>
              </a:rPr>
              <a:t>।</a:t>
            </a:r>
            <a:endParaRPr lang="en-US" sz="3600" b="1" dirty="0" err="1" smtClean="0">
              <a:latin typeface="Saroda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0"/>
            <a:ext cx="7010400" cy="9233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  <a:sp3d extrusionH="57150">
              <a:bevelT w="38100" h="38100"/>
            </a:sp3d>
          </a:bodyPr>
          <a:lstStyle/>
          <a:p>
            <a:pPr algn="ctr"/>
            <a:r>
              <a:rPr lang="bn-BD" sz="5400" b="1" dirty="0" smtClean="0">
                <a:effectLst/>
                <a:latin typeface="Saroda" pitchFamily="2" charset="0"/>
              </a:rPr>
              <a:t>প্রতারণার মাধ্যম বা ক্ষেত্র সমূহ  </a:t>
            </a:r>
            <a:endParaRPr lang="en-US" sz="5400" b="1" dirty="0" err="1" smtClean="0">
              <a:effectLst/>
              <a:latin typeface="Sarod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35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E7611-690A-4937-BF7E-B9D7939EE682}" type="datetime12">
              <a:rPr lang="bn-BD" smtClean="0"/>
              <a:t>16-10-16 09.33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2AD3-3F15-4F61-902D-64B0547CE061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43000" y="0"/>
            <a:ext cx="7010400" cy="9233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  <a:sp3d extrusionH="57150">
              <a:bevelT w="38100" h="38100"/>
            </a:sp3d>
          </a:bodyPr>
          <a:lstStyle/>
          <a:p>
            <a:pPr algn="ctr"/>
            <a:r>
              <a:rPr lang="bn-BD" sz="5400" dirty="0" smtClean="0">
                <a:effectLst/>
                <a:latin typeface="Saroda" pitchFamily="2" charset="0"/>
              </a:rPr>
              <a:t>প্রতারণার মাধ্যম বা ক্ষেত্র সমূহ  </a:t>
            </a:r>
            <a:endParaRPr lang="en-US" sz="5400" dirty="0" err="1" smtClean="0">
              <a:effectLst/>
              <a:latin typeface="Saroda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000" y="4733835"/>
            <a:ext cx="3352799" cy="120032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  <a:sp3d extrusionH="57150">
              <a:bevelT w="38100" h="38100"/>
            </a:sp3d>
          </a:bodyPr>
          <a:lstStyle/>
          <a:p>
            <a:pPr algn="just"/>
            <a:r>
              <a:rPr lang="bn-BD" sz="3600" dirty="0">
                <a:latin typeface="Saroda" pitchFamily="2" charset="0"/>
              </a:rPr>
              <a:t>ও</a:t>
            </a:r>
            <a:r>
              <a:rPr lang="bn-BD" sz="3600" dirty="0" smtClean="0">
                <a:latin typeface="Saroda" pitchFamily="2" charset="0"/>
              </a:rPr>
              <a:t>জনে কম দেওয়ার মাধ্যমে প্রতারণা </a:t>
            </a:r>
            <a:r>
              <a:rPr lang="bn-IN" sz="3600" dirty="0" smtClean="0">
                <a:latin typeface="Saroda" pitchFamily="2" charset="0"/>
              </a:rPr>
              <a:t>।</a:t>
            </a:r>
            <a:endParaRPr lang="en-US" sz="3600" dirty="0" err="1" smtClean="0">
              <a:latin typeface="Saroda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51612" y="4703700"/>
            <a:ext cx="4492388" cy="120032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  <a:sp3d extrusionH="57150">
              <a:bevelT w="38100" h="38100"/>
            </a:sp3d>
          </a:bodyPr>
          <a:lstStyle/>
          <a:p>
            <a:pPr algn="just"/>
            <a:r>
              <a:rPr lang="bn-BD" sz="3600" dirty="0" smtClean="0">
                <a:latin typeface="Saroda" pitchFamily="2" charset="0"/>
              </a:rPr>
              <a:t>বিদেশ পাঠানোর নামে প্রতারণা</a:t>
            </a:r>
            <a:r>
              <a:rPr lang="bn-IN" sz="3600" dirty="0" smtClean="0">
                <a:latin typeface="Saroda" pitchFamily="2" charset="0"/>
              </a:rPr>
              <a:t>।</a:t>
            </a:r>
            <a:r>
              <a:rPr lang="bn-BD" sz="3600" dirty="0" smtClean="0">
                <a:latin typeface="Saroda" pitchFamily="2" charset="0"/>
              </a:rPr>
              <a:t> </a:t>
            </a:r>
            <a:endParaRPr lang="en-US" sz="3600" dirty="0" err="1" smtClean="0">
              <a:latin typeface="Saroda" pitchFamily="2" charset="0"/>
            </a:endParaRPr>
          </a:p>
        </p:txBody>
      </p:sp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295400"/>
            <a:ext cx="3833244" cy="32146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AFEF"/>
            </a:solidFill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295400"/>
            <a:ext cx="4375964" cy="30632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AFE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35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1">
      <a:majorFont>
        <a:latin typeface="NikoshBAN"/>
        <a:ea typeface=""/>
        <a:cs typeface="NikoshBAN"/>
      </a:majorFont>
      <a:minorFont>
        <a:latin typeface="NikoshBAN"/>
        <a:ea typeface=""/>
        <a:cs typeface="NikoshB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a:spPr>
      <a:bodyPr wrap="square">
        <a:spAutoFit/>
      </a:bodyPr>
      <a:lstStyle>
        <a:defPPr algn="just">
          <a:defRPr sz="3600" dirty="0" err="1" smtClean="0"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latin typeface="Saroda" pitchFamily="2" charset="0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2452</TotalTime>
  <Words>1693</Words>
  <Application>Microsoft Office PowerPoint</Application>
  <PresentationFormat>On-screen Show (4:3)</PresentationFormat>
  <Paragraphs>293</Paragraphs>
  <Slides>25</Slides>
  <Notes>23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MD. SAIFUL ISLAM</dc:creator>
  <cp:lastModifiedBy>User</cp:lastModifiedBy>
  <cp:revision>636</cp:revision>
  <dcterms:created xsi:type="dcterms:W3CDTF">2014-05-23T14:27:40Z</dcterms:created>
  <dcterms:modified xsi:type="dcterms:W3CDTF">2016-10-16T03:34:07Z</dcterms:modified>
</cp:coreProperties>
</file>